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79" d="100"/>
          <a:sy n="79" d="100"/>
        </p:scale>
        <p:origin x="-84" y="-6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0E9A2B-A4F4-4E53-AC08-3D3F56911089}" type="doc">
      <dgm:prSet loTypeId="urn:microsoft.com/office/officeart/2005/8/layout/target3" loCatId="relationship" qsTypeId="urn:microsoft.com/office/officeart/2005/8/quickstyle/3d9" qsCatId="3D" csTypeId="urn:microsoft.com/office/officeart/2005/8/colors/accent1_2" csCatId="accent1" phldr="1"/>
      <dgm:spPr/>
      <dgm:t>
        <a:bodyPr/>
        <a:lstStyle/>
        <a:p>
          <a:endParaRPr lang="uk-UA"/>
        </a:p>
      </dgm:t>
    </dgm:pt>
    <dgm:pt modelId="{BF641092-6B4C-4986-A0BD-2BDDA23602C6}">
      <dgm:prSet custT="1"/>
      <dgm:spPr/>
      <dgm:t>
        <a:bodyPr/>
        <a:lstStyle/>
        <a:p>
          <a:pPr rtl="0"/>
          <a:r>
            <a:rPr lang="uk-UA" sz="4000" b="1" dirty="0" smtClean="0"/>
            <a:t>Дякую за увагу!</a:t>
          </a:r>
          <a:endParaRPr lang="uk-UA" sz="4000" b="1" dirty="0"/>
        </a:p>
      </dgm:t>
    </dgm:pt>
    <dgm:pt modelId="{B30B5F4D-4364-4D8A-898C-1E251E8C9863}" type="parTrans" cxnId="{A0F7A8A5-5C62-436A-A4B5-34F74F40FA09}">
      <dgm:prSet/>
      <dgm:spPr/>
      <dgm:t>
        <a:bodyPr/>
        <a:lstStyle/>
        <a:p>
          <a:endParaRPr lang="uk-UA"/>
        </a:p>
      </dgm:t>
    </dgm:pt>
    <dgm:pt modelId="{075DE6B0-BF54-4404-BC91-CB4513556704}" type="sibTrans" cxnId="{A0F7A8A5-5C62-436A-A4B5-34F74F40FA09}">
      <dgm:prSet/>
      <dgm:spPr/>
      <dgm:t>
        <a:bodyPr/>
        <a:lstStyle/>
        <a:p>
          <a:endParaRPr lang="uk-UA"/>
        </a:p>
      </dgm:t>
    </dgm:pt>
    <dgm:pt modelId="{E052FA6F-A490-48C8-ADB4-4E7557493CC5}">
      <dgm:prSet custT="1"/>
      <dgm:spPr/>
      <dgm:t>
        <a:bodyPr/>
        <a:lstStyle/>
        <a:p>
          <a:pPr rtl="0"/>
          <a:r>
            <a:rPr lang="uk-UA" sz="3600" b="1" dirty="0" smtClean="0"/>
            <a:t>Олег Дудкін</a:t>
          </a:r>
          <a:endParaRPr lang="uk-UA" sz="3600" b="1" dirty="0"/>
        </a:p>
      </dgm:t>
    </dgm:pt>
    <dgm:pt modelId="{8068DCC1-4A3E-42E7-B1AA-87EC765FFE14}" type="parTrans" cxnId="{E9565390-DEFD-4DC4-B74D-A655ACFFAA8D}">
      <dgm:prSet/>
      <dgm:spPr/>
      <dgm:t>
        <a:bodyPr/>
        <a:lstStyle/>
        <a:p>
          <a:endParaRPr lang="uk-UA"/>
        </a:p>
      </dgm:t>
    </dgm:pt>
    <dgm:pt modelId="{31E89BEE-F968-433D-93E9-AA86587BE2C8}" type="sibTrans" cxnId="{E9565390-DEFD-4DC4-B74D-A655ACFFAA8D}">
      <dgm:prSet/>
      <dgm:spPr/>
      <dgm:t>
        <a:bodyPr/>
        <a:lstStyle/>
        <a:p>
          <a:endParaRPr lang="uk-UA"/>
        </a:p>
      </dgm:t>
    </dgm:pt>
    <dgm:pt modelId="{2741F181-C56E-4B59-9CE0-471DDEFF292F}">
      <dgm:prSet/>
      <dgm:spPr/>
      <dgm:t>
        <a:bodyPr/>
        <a:lstStyle/>
        <a:p>
          <a:pPr rtl="0"/>
          <a:r>
            <a:rPr lang="uk-UA" smtClean="0"/>
            <a:t>Керівник секретаріату Комітету Верховної Ради України з питань паливно-енергетичного комплексу, ядерної політики та ядерної безпеки</a:t>
          </a:r>
          <a:endParaRPr lang="uk-UA"/>
        </a:p>
      </dgm:t>
    </dgm:pt>
    <dgm:pt modelId="{46FDDE05-8A8B-4400-817E-29F5794BAAFA}" type="parTrans" cxnId="{CCD80335-2DE3-4EC4-A838-128913F1B6D2}">
      <dgm:prSet/>
      <dgm:spPr/>
      <dgm:t>
        <a:bodyPr/>
        <a:lstStyle/>
        <a:p>
          <a:endParaRPr lang="uk-UA"/>
        </a:p>
      </dgm:t>
    </dgm:pt>
    <dgm:pt modelId="{77DE983E-A403-4566-9B7E-6BBA86C71F11}" type="sibTrans" cxnId="{CCD80335-2DE3-4EC4-A838-128913F1B6D2}">
      <dgm:prSet/>
      <dgm:spPr/>
      <dgm:t>
        <a:bodyPr/>
        <a:lstStyle/>
        <a:p>
          <a:endParaRPr lang="uk-UA"/>
        </a:p>
      </dgm:t>
    </dgm:pt>
    <dgm:pt modelId="{5A4DE5D4-7721-4ABA-8ECA-86CF5EA0004F}">
      <dgm:prSet/>
      <dgm:spPr/>
      <dgm:t>
        <a:bodyPr/>
        <a:lstStyle/>
        <a:p>
          <a:pPr rtl="0"/>
          <a:r>
            <a:rPr lang="en-US" dirty="0" smtClean="0"/>
            <a:t>e-mail</a:t>
          </a:r>
          <a:r>
            <a:rPr lang="uk-UA" dirty="0" smtClean="0"/>
            <a:t>:</a:t>
          </a:r>
          <a:r>
            <a:rPr lang="en-US" dirty="0" smtClean="0"/>
            <a:t> Oleh.Dudkin@rada.gov.ua</a:t>
          </a:r>
          <a:endParaRPr lang="uk-UA" dirty="0"/>
        </a:p>
      </dgm:t>
    </dgm:pt>
    <dgm:pt modelId="{B98250FA-E5B0-4C20-94DB-FB0AE1B1DB27}" type="parTrans" cxnId="{C9201E78-A449-40BB-B785-9624BA326DA7}">
      <dgm:prSet/>
      <dgm:spPr/>
      <dgm:t>
        <a:bodyPr/>
        <a:lstStyle/>
        <a:p>
          <a:endParaRPr lang="uk-UA"/>
        </a:p>
      </dgm:t>
    </dgm:pt>
    <dgm:pt modelId="{341DFB8D-3766-4E26-A243-DE93FC83C253}" type="sibTrans" cxnId="{C9201E78-A449-40BB-B785-9624BA326DA7}">
      <dgm:prSet/>
      <dgm:spPr/>
      <dgm:t>
        <a:bodyPr/>
        <a:lstStyle/>
        <a:p>
          <a:endParaRPr lang="uk-UA"/>
        </a:p>
      </dgm:t>
    </dgm:pt>
    <dgm:pt modelId="{A305909C-29AE-4B10-815D-1E3A5904E653}" type="pres">
      <dgm:prSet presAssocID="{B90E9A2B-A4F4-4E53-AC08-3D3F56911089}" presName="Name0" presStyleCnt="0">
        <dgm:presLayoutVars>
          <dgm:chMax val="7"/>
          <dgm:dir/>
          <dgm:animLvl val="lvl"/>
          <dgm:resizeHandles val="exact"/>
        </dgm:presLayoutVars>
      </dgm:prSet>
      <dgm:spPr/>
      <dgm:t>
        <a:bodyPr/>
        <a:lstStyle/>
        <a:p>
          <a:endParaRPr lang="uk-UA"/>
        </a:p>
      </dgm:t>
    </dgm:pt>
    <dgm:pt modelId="{49863FB9-D729-47F2-95B2-C1CB52F650C5}" type="pres">
      <dgm:prSet presAssocID="{BF641092-6B4C-4986-A0BD-2BDDA23602C6}" presName="circle1" presStyleLbl="node1" presStyleIdx="0" presStyleCnt="4"/>
      <dgm:spPr/>
    </dgm:pt>
    <dgm:pt modelId="{99124B90-E2AE-4739-9050-CE725304BCEF}" type="pres">
      <dgm:prSet presAssocID="{BF641092-6B4C-4986-A0BD-2BDDA23602C6}" presName="space" presStyleCnt="0"/>
      <dgm:spPr/>
    </dgm:pt>
    <dgm:pt modelId="{8A4A6A46-587E-4825-9228-076C504B9101}" type="pres">
      <dgm:prSet presAssocID="{BF641092-6B4C-4986-A0BD-2BDDA23602C6}" presName="rect1" presStyleLbl="alignAcc1" presStyleIdx="0" presStyleCnt="4"/>
      <dgm:spPr/>
      <dgm:t>
        <a:bodyPr/>
        <a:lstStyle/>
        <a:p>
          <a:endParaRPr lang="uk-UA"/>
        </a:p>
      </dgm:t>
    </dgm:pt>
    <dgm:pt modelId="{DFD15EA0-AB78-4547-9614-08208FAE99AB}" type="pres">
      <dgm:prSet presAssocID="{E052FA6F-A490-48C8-ADB4-4E7557493CC5}" presName="vertSpace2" presStyleLbl="node1" presStyleIdx="0" presStyleCnt="4"/>
      <dgm:spPr/>
    </dgm:pt>
    <dgm:pt modelId="{8063462B-6CF0-43FD-B20B-D9EDE9A1BC2D}" type="pres">
      <dgm:prSet presAssocID="{E052FA6F-A490-48C8-ADB4-4E7557493CC5}" presName="circle2" presStyleLbl="node1" presStyleIdx="1" presStyleCnt="4"/>
      <dgm:spPr/>
    </dgm:pt>
    <dgm:pt modelId="{25D42290-E60F-4B64-99D4-4128E63ECC9E}" type="pres">
      <dgm:prSet presAssocID="{E052FA6F-A490-48C8-ADB4-4E7557493CC5}" presName="rect2" presStyleLbl="alignAcc1" presStyleIdx="1" presStyleCnt="4"/>
      <dgm:spPr/>
      <dgm:t>
        <a:bodyPr/>
        <a:lstStyle/>
        <a:p>
          <a:endParaRPr lang="uk-UA"/>
        </a:p>
      </dgm:t>
    </dgm:pt>
    <dgm:pt modelId="{8E02BD9C-2040-47BB-A757-D6B350B4B738}" type="pres">
      <dgm:prSet presAssocID="{2741F181-C56E-4B59-9CE0-471DDEFF292F}" presName="vertSpace3" presStyleLbl="node1" presStyleIdx="1" presStyleCnt="4"/>
      <dgm:spPr/>
    </dgm:pt>
    <dgm:pt modelId="{7B268B04-7906-44C5-AB9D-C2EEDA1E31EC}" type="pres">
      <dgm:prSet presAssocID="{2741F181-C56E-4B59-9CE0-471DDEFF292F}" presName="circle3" presStyleLbl="node1" presStyleIdx="2" presStyleCnt="4"/>
      <dgm:spPr/>
    </dgm:pt>
    <dgm:pt modelId="{3DA41C8F-4769-4295-8112-74485539D0E0}" type="pres">
      <dgm:prSet presAssocID="{2741F181-C56E-4B59-9CE0-471DDEFF292F}" presName="rect3" presStyleLbl="alignAcc1" presStyleIdx="2" presStyleCnt="4"/>
      <dgm:spPr/>
      <dgm:t>
        <a:bodyPr/>
        <a:lstStyle/>
        <a:p>
          <a:endParaRPr lang="uk-UA"/>
        </a:p>
      </dgm:t>
    </dgm:pt>
    <dgm:pt modelId="{21745159-D9FF-4562-AAA5-7DD788A499CE}" type="pres">
      <dgm:prSet presAssocID="{5A4DE5D4-7721-4ABA-8ECA-86CF5EA0004F}" presName="vertSpace4" presStyleLbl="node1" presStyleIdx="2" presStyleCnt="4"/>
      <dgm:spPr/>
    </dgm:pt>
    <dgm:pt modelId="{D2F0C956-BF61-47CB-BD69-9DC1631C46DA}" type="pres">
      <dgm:prSet presAssocID="{5A4DE5D4-7721-4ABA-8ECA-86CF5EA0004F}" presName="circle4" presStyleLbl="node1" presStyleIdx="3" presStyleCnt="4"/>
      <dgm:spPr/>
    </dgm:pt>
    <dgm:pt modelId="{21940C6C-4E3E-4FE1-902F-09243C087F30}" type="pres">
      <dgm:prSet presAssocID="{5A4DE5D4-7721-4ABA-8ECA-86CF5EA0004F}" presName="rect4" presStyleLbl="alignAcc1" presStyleIdx="3" presStyleCnt="4"/>
      <dgm:spPr/>
      <dgm:t>
        <a:bodyPr/>
        <a:lstStyle/>
        <a:p>
          <a:endParaRPr lang="uk-UA"/>
        </a:p>
      </dgm:t>
    </dgm:pt>
    <dgm:pt modelId="{605DE8FB-153D-4300-9D5D-45C3E4DA7A66}" type="pres">
      <dgm:prSet presAssocID="{BF641092-6B4C-4986-A0BD-2BDDA23602C6}" presName="rect1ParTxNoCh" presStyleLbl="alignAcc1" presStyleIdx="3" presStyleCnt="4">
        <dgm:presLayoutVars>
          <dgm:chMax val="1"/>
          <dgm:bulletEnabled val="1"/>
        </dgm:presLayoutVars>
      </dgm:prSet>
      <dgm:spPr/>
      <dgm:t>
        <a:bodyPr/>
        <a:lstStyle/>
        <a:p>
          <a:endParaRPr lang="uk-UA"/>
        </a:p>
      </dgm:t>
    </dgm:pt>
    <dgm:pt modelId="{625E23C5-E71A-4E35-B140-EAD78FFC216A}" type="pres">
      <dgm:prSet presAssocID="{E052FA6F-A490-48C8-ADB4-4E7557493CC5}" presName="rect2ParTxNoCh" presStyleLbl="alignAcc1" presStyleIdx="3" presStyleCnt="4">
        <dgm:presLayoutVars>
          <dgm:chMax val="1"/>
          <dgm:bulletEnabled val="1"/>
        </dgm:presLayoutVars>
      </dgm:prSet>
      <dgm:spPr/>
      <dgm:t>
        <a:bodyPr/>
        <a:lstStyle/>
        <a:p>
          <a:endParaRPr lang="uk-UA"/>
        </a:p>
      </dgm:t>
    </dgm:pt>
    <dgm:pt modelId="{C69B34D5-81BF-4D15-AB66-61CE46F056F7}" type="pres">
      <dgm:prSet presAssocID="{2741F181-C56E-4B59-9CE0-471DDEFF292F}" presName="rect3ParTxNoCh" presStyleLbl="alignAcc1" presStyleIdx="3" presStyleCnt="4">
        <dgm:presLayoutVars>
          <dgm:chMax val="1"/>
          <dgm:bulletEnabled val="1"/>
        </dgm:presLayoutVars>
      </dgm:prSet>
      <dgm:spPr/>
      <dgm:t>
        <a:bodyPr/>
        <a:lstStyle/>
        <a:p>
          <a:endParaRPr lang="uk-UA"/>
        </a:p>
      </dgm:t>
    </dgm:pt>
    <dgm:pt modelId="{AD73F2C9-DDAB-4BF0-BE2C-15ADA2A470DD}" type="pres">
      <dgm:prSet presAssocID="{5A4DE5D4-7721-4ABA-8ECA-86CF5EA0004F}" presName="rect4ParTxNoCh" presStyleLbl="alignAcc1" presStyleIdx="3" presStyleCnt="4">
        <dgm:presLayoutVars>
          <dgm:chMax val="1"/>
          <dgm:bulletEnabled val="1"/>
        </dgm:presLayoutVars>
      </dgm:prSet>
      <dgm:spPr/>
      <dgm:t>
        <a:bodyPr/>
        <a:lstStyle/>
        <a:p>
          <a:endParaRPr lang="uk-UA"/>
        </a:p>
      </dgm:t>
    </dgm:pt>
  </dgm:ptLst>
  <dgm:cxnLst>
    <dgm:cxn modelId="{388D82BF-3D63-4961-BEFE-BC30515C8C8D}" type="presOf" srcId="{BF641092-6B4C-4986-A0BD-2BDDA23602C6}" destId="{8A4A6A46-587E-4825-9228-076C504B9101}" srcOrd="0" destOrd="0" presId="urn:microsoft.com/office/officeart/2005/8/layout/target3"/>
    <dgm:cxn modelId="{E9565390-DEFD-4DC4-B74D-A655ACFFAA8D}" srcId="{B90E9A2B-A4F4-4E53-AC08-3D3F56911089}" destId="{E052FA6F-A490-48C8-ADB4-4E7557493CC5}" srcOrd="1" destOrd="0" parTransId="{8068DCC1-4A3E-42E7-B1AA-87EC765FFE14}" sibTransId="{31E89BEE-F968-433D-93E9-AA86587BE2C8}"/>
    <dgm:cxn modelId="{A0F7A8A5-5C62-436A-A4B5-34F74F40FA09}" srcId="{B90E9A2B-A4F4-4E53-AC08-3D3F56911089}" destId="{BF641092-6B4C-4986-A0BD-2BDDA23602C6}" srcOrd="0" destOrd="0" parTransId="{B30B5F4D-4364-4D8A-898C-1E251E8C9863}" sibTransId="{075DE6B0-BF54-4404-BC91-CB4513556704}"/>
    <dgm:cxn modelId="{CCD80335-2DE3-4EC4-A838-128913F1B6D2}" srcId="{B90E9A2B-A4F4-4E53-AC08-3D3F56911089}" destId="{2741F181-C56E-4B59-9CE0-471DDEFF292F}" srcOrd="2" destOrd="0" parTransId="{46FDDE05-8A8B-4400-817E-29F5794BAAFA}" sibTransId="{77DE983E-A403-4566-9B7E-6BBA86C71F11}"/>
    <dgm:cxn modelId="{267EC2C8-30BF-41A2-83CA-D7D97117ACB9}" type="presOf" srcId="{5A4DE5D4-7721-4ABA-8ECA-86CF5EA0004F}" destId="{AD73F2C9-DDAB-4BF0-BE2C-15ADA2A470DD}" srcOrd="1" destOrd="0" presId="urn:microsoft.com/office/officeart/2005/8/layout/target3"/>
    <dgm:cxn modelId="{9DE7D72C-1227-499B-BBE8-7F6D9C027161}" type="presOf" srcId="{E052FA6F-A490-48C8-ADB4-4E7557493CC5}" destId="{625E23C5-E71A-4E35-B140-EAD78FFC216A}" srcOrd="1" destOrd="0" presId="urn:microsoft.com/office/officeart/2005/8/layout/target3"/>
    <dgm:cxn modelId="{DB76FD5A-23CE-44AF-8685-D232DF4696D9}" type="presOf" srcId="{E052FA6F-A490-48C8-ADB4-4E7557493CC5}" destId="{25D42290-E60F-4B64-99D4-4128E63ECC9E}" srcOrd="0" destOrd="0" presId="urn:microsoft.com/office/officeart/2005/8/layout/target3"/>
    <dgm:cxn modelId="{391F1AC5-FEB1-40C2-B007-6F842C212EFC}" type="presOf" srcId="{BF641092-6B4C-4986-A0BD-2BDDA23602C6}" destId="{605DE8FB-153D-4300-9D5D-45C3E4DA7A66}" srcOrd="1" destOrd="0" presId="urn:microsoft.com/office/officeart/2005/8/layout/target3"/>
    <dgm:cxn modelId="{7D20CAC0-1499-496F-A55F-BBED30EAB4C4}" type="presOf" srcId="{2741F181-C56E-4B59-9CE0-471DDEFF292F}" destId="{C69B34D5-81BF-4D15-AB66-61CE46F056F7}" srcOrd="1" destOrd="0" presId="urn:microsoft.com/office/officeart/2005/8/layout/target3"/>
    <dgm:cxn modelId="{5007D27B-F52A-4602-A5B3-F44465E897C0}" type="presOf" srcId="{2741F181-C56E-4B59-9CE0-471DDEFF292F}" destId="{3DA41C8F-4769-4295-8112-74485539D0E0}" srcOrd="0" destOrd="0" presId="urn:microsoft.com/office/officeart/2005/8/layout/target3"/>
    <dgm:cxn modelId="{C9201E78-A449-40BB-B785-9624BA326DA7}" srcId="{B90E9A2B-A4F4-4E53-AC08-3D3F56911089}" destId="{5A4DE5D4-7721-4ABA-8ECA-86CF5EA0004F}" srcOrd="3" destOrd="0" parTransId="{B98250FA-E5B0-4C20-94DB-FB0AE1B1DB27}" sibTransId="{341DFB8D-3766-4E26-A243-DE93FC83C253}"/>
    <dgm:cxn modelId="{BE15ADBE-02EB-4635-A58E-2BF0E806BEE0}" type="presOf" srcId="{5A4DE5D4-7721-4ABA-8ECA-86CF5EA0004F}" destId="{21940C6C-4E3E-4FE1-902F-09243C087F30}" srcOrd="0" destOrd="0" presId="urn:microsoft.com/office/officeart/2005/8/layout/target3"/>
    <dgm:cxn modelId="{95DC3A28-93E1-4318-A5F2-272EC5428FD8}" type="presOf" srcId="{B90E9A2B-A4F4-4E53-AC08-3D3F56911089}" destId="{A305909C-29AE-4B10-815D-1E3A5904E653}" srcOrd="0" destOrd="0" presId="urn:microsoft.com/office/officeart/2005/8/layout/target3"/>
    <dgm:cxn modelId="{622A74A3-B125-4E84-8F22-B23F5EB9D266}" type="presParOf" srcId="{A305909C-29AE-4B10-815D-1E3A5904E653}" destId="{49863FB9-D729-47F2-95B2-C1CB52F650C5}" srcOrd="0" destOrd="0" presId="urn:microsoft.com/office/officeart/2005/8/layout/target3"/>
    <dgm:cxn modelId="{80686224-283B-449C-A83F-F46C9988DFA1}" type="presParOf" srcId="{A305909C-29AE-4B10-815D-1E3A5904E653}" destId="{99124B90-E2AE-4739-9050-CE725304BCEF}" srcOrd="1" destOrd="0" presId="urn:microsoft.com/office/officeart/2005/8/layout/target3"/>
    <dgm:cxn modelId="{2B629C6F-DE97-4325-872D-2724C29FD26D}" type="presParOf" srcId="{A305909C-29AE-4B10-815D-1E3A5904E653}" destId="{8A4A6A46-587E-4825-9228-076C504B9101}" srcOrd="2" destOrd="0" presId="urn:microsoft.com/office/officeart/2005/8/layout/target3"/>
    <dgm:cxn modelId="{28C17CBB-DF6C-473C-9111-402A21ACAE50}" type="presParOf" srcId="{A305909C-29AE-4B10-815D-1E3A5904E653}" destId="{DFD15EA0-AB78-4547-9614-08208FAE99AB}" srcOrd="3" destOrd="0" presId="urn:microsoft.com/office/officeart/2005/8/layout/target3"/>
    <dgm:cxn modelId="{4B7417FE-4E16-42D5-A4A1-E5B676DFE98A}" type="presParOf" srcId="{A305909C-29AE-4B10-815D-1E3A5904E653}" destId="{8063462B-6CF0-43FD-B20B-D9EDE9A1BC2D}" srcOrd="4" destOrd="0" presId="urn:microsoft.com/office/officeart/2005/8/layout/target3"/>
    <dgm:cxn modelId="{B53045C8-370F-4185-BF8A-14F3E0ABBEEB}" type="presParOf" srcId="{A305909C-29AE-4B10-815D-1E3A5904E653}" destId="{25D42290-E60F-4B64-99D4-4128E63ECC9E}" srcOrd="5" destOrd="0" presId="urn:microsoft.com/office/officeart/2005/8/layout/target3"/>
    <dgm:cxn modelId="{36450EF8-B0AA-4CFC-A696-E1B09EF731E9}" type="presParOf" srcId="{A305909C-29AE-4B10-815D-1E3A5904E653}" destId="{8E02BD9C-2040-47BB-A757-D6B350B4B738}" srcOrd="6" destOrd="0" presId="urn:microsoft.com/office/officeart/2005/8/layout/target3"/>
    <dgm:cxn modelId="{EB76958C-55E4-498F-80FD-A71487FCE808}" type="presParOf" srcId="{A305909C-29AE-4B10-815D-1E3A5904E653}" destId="{7B268B04-7906-44C5-AB9D-C2EEDA1E31EC}" srcOrd="7" destOrd="0" presId="urn:microsoft.com/office/officeart/2005/8/layout/target3"/>
    <dgm:cxn modelId="{76C43C27-8975-462A-9E8C-99ABBC30D089}" type="presParOf" srcId="{A305909C-29AE-4B10-815D-1E3A5904E653}" destId="{3DA41C8F-4769-4295-8112-74485539D0E0}" srcOrd="8" destOrd="0" presId="urn:microsoft.com/office/officeart/2005/8/layout/target3"/>
    <dgm:cxn modelId="{AD6B73E9-3238-43EB-B6F3-CA436FEEAA28}" type="presParOf" srcId="{A305909C-29AE-4B10-815D-1E3A5904E653}" destId="{21745159-D9FF-4562-AAA5-7DD788A499CE}" srcOrd="9" destOrd="0" presId="urn:microsoft.com/office/officeart/2005/8/layout/target3"/>
    <dgm:cxn modelId="{E778A635-EC7E-4833-BB2E-7ED19C506575}" type="presParOf" srcId="{A305909C-29AE-4B10-815D-1E3A5904E653}" destId="{D2F0C956-BF61-47CB-BD69-9DC1631C46DA}" srcOrd="10" destOrd="0" presId="urn:microsoft.com/office/officeart/2005/8/layout/target3"/>
    <dgm:cxn modelId="{832543A5-6D66-4519-B295-F65852B5DFF9}" type="presParOf" srcId="{A305909C-29AE-4B10-815D-1E3A5904E653}" destId="{21940C6C-4E3E-4FE1-902F-09243C087F30}" srcOrd="11" destOrd="0" presId="urn:microsoft.com/office/officeart/2005/8/layout/target3"/>
    <dgm:cxn modelId="{EAF41559-CB51-48A9-90C6-69C682DE52C8}" type="presParOf" srcId="{A305909C-29AE-4B10-815D-1E3A5904E653}" destId="{605DE8FB-153D-4300-9D5D-45C3E4DA7A66}" srcOrd="12" destOrd="0" presId="urn:microsoft.com/office/officeart/2005/8/layout/target3"/>
    <dgm:cxn modelId="{F3F5B613-21B8-4EDE-8D7E-002C87607943}" type="presParOf" srcId="{A305909C-29AE-4B10-815D-1E3A5904E653}" destId="{625E23C5-E71A-4E35-B140-EAD78FFC216A}" srcOrd="13" destOrd="0" presId="urn:microsoft.com/office/officeart/2005/8/layout/target3"/>
    <dgm:cxn modelId="{82B0BB3E-CAF6-40B2-A47B-6B5F0CEF46F5}" type="presParOf" srcId="{A305909C-29AE-4B10-815D-1E3A5904E653}" destId="{C69B34D5-81BF-4D15-AB66-61CE46F056F7}" srcOrd="14" destOrd="0" presId="urn:microsoft.com/office/officeart/2005/8/layout/target3"/>
    <dgm:cxn modelId="{681E43F2-6413-41C2-AA97-E72DE2C8E559}" type="presParOf" srcId="{A305909C-29AE-4B10-815D-1E3A5904E653}" destId="{AD73F2C9-DDAB-4BF0-BE2C-15ADA2A470DD}"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863FB9-D729-47F2-95B2-C1CB52F650C5}">
      <dsp:nvSpPr>
        <dsp:cNvPr id="0" name=""/>
        <dsp:cNvSpPr/>
      </dsp:nvSpPr>
      <dsp:spPr>
        <a:xfrm>
          <a:off x="0" y="220393"/>
          <a:ext cx="6323427" cy="6323427"/>
        </a:xfrm>
        <a:prstGeom prst="pie">
          <a:avLst>
            <a:gd name="adj1" fmla="val 5400000"/>
            <a:gd name="adj2" fmla="val 16200000"/>
          </a:avLst>
        </a:prstGeom>
        <a:solidFill>
          <a:schemeClr val="accen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8A4A6A46-587E-4825-9228-076C504B9101}">
      <dsp:nvSpPr>
        <dsp:cNvPr id="0" name=""/>
        <dsp:cNvSpPr/>
      </dsp:nvSpPr>
      <dsp:spPr>
        <a:xfrm>
          <a:off x="3161713" y="220393"/>
          <a:ext cx="7377332" cy="6323427"/>
        </a:xfrm>
        <a:prstGeom prst="rect">
          <a:avLst/>
        </a:prstGeom>
        <a:solidFill>
          <a:schemeClr val="lt1">
            <a:alpha val="90000"/>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uk-UA" sz="4000" b="1" kern="1200" dirty="0" smtClean="0"/>
            <a:t>Дякую за увагу!</a:t>
          </a:r>
          <a:endParaRPr lang="uk-UA" sz="4000" b="1" kern="1200" dirty="0"/>
        </a:p>
      </dsp:txBody>
      <dsp:txXfrm>
        <a:off x="3161713" y="220393"/>
        <a:ext cx="7377332" cy="1343728"/>
      </dsp:txXfrm>
    </dsp:sp>
    <dsp:sp modelId="{8063462B-6CF0-43FD-B20B-D9EDE9A1BC2D}">
      <dsp:nvSpPr>
        <dsp:cNvPr id="0" name=""/>
        <dsp:cNvSpPr/>
      </dsp:nvSpPr>
      <dsp:spPr>
        <a:xfrm>
          <a:off x="829949" y="1564122"/>
          <a:ext cx="4663527" cy="4663527"/>
        </a:xfrm>
        <a:prstGeom prst="pie">
          <a:avLst>
            <a:gd name="adj1" fmla="val 5400000"/>
            <a:gd name="adj2" fmla="val 16200000"/>
          </a:avLst>
        </a:prstGeom>
        <a:solidFill>
          <a:schemeClr val="accen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25D42290-E60F-4B64-99D4-4128E63ECC9E}">
      <dsp:nvSpPr>
        <dsp:cNvPr id="0" name=""/>
        <dsp:cNvSpPr/>
      </dsp:nvSpPr>
      <dsp:spPr>
        <a:xfrm>
          <a:off x="3161713" y="1564122"/>
          <a:ext cx="7377332" cy="4663527"/>
        </a:xfrm>
        <a:prstGeom prst="rect">
          <a:avLst/>
        </a:prstGeom>
        <a:solidFill>
          <a:schemeClr val="lt1">
            <a:alpha val="90000"/>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uk-UA" sz="3600" b="1" kern="1200" dirty="0" smtClean="0"/>
            <a:t>Олег Дудкін</a:t>
          </a:r>
          <a:endParaRPr lang="uk-UA" sz="3600" b="1" kern="1200" dirty="0"/>
        </a:p>
      </dsp:txBody>
      <dsp:txXfrm>
        <a:off x="3161713" y="1564122"/>
        <a:ext cx="7377332" cy="1343728"/>
      </dsp:txXfrm>
    </dsp:sp>
    <dsp:sp modelId="{7B268B04-7906-44C5-AB9D-C2EEDA1E31EC}">
      <dsp:nvSpPr>
        <dsp:cNvPr id="0" name=""/>
        <dsp:cNvSpPr/>
      </dsp:nvSpPr>
      <dsp:spPr>
        <a:xfrm>
          <a:off x="1659899" y="2907850"/>
          <a:ext cx="3003628" cy="3003628"/>
        </a:xfrm>
        <a:prstGeom prst="pie">
          <a:avLst>
            <a:gd name="adj1" fmla="val 5400000"/>
            <a:gd name="adj2" fmla="val 16200000"/>
          </a:avLst>
        </a:prstGeom>
        <a:solidFill>
          <a:schemeClr val="accen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3DA41C8F-4769-4295-8112-74485539D0E0}">
      <dsp:nvSpPr>
        <dsp:cNvPr id="0" name=""/>
        <dsp:cNvSpPr/>
      </dsp:nvSpPr>
      <dsp:spPr>
        <a:xfrm>
          <a:off x="3161713" y="2907850"/>
          <a:ext cx="7377332" cy="3003628"/>
        </a:xfrm>
        <a:prstGeom prst="rect">
          <a:avLst/>
        </a:prstGeom>
        <a:solidFill>
          <a:schemeClr val="lt1">
            <a:alpha val="90000"/>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uk-UA" sz="2700" kern="1200" smtClean="0"/>
            <a:t>Керівник секретаріату Комітету Верховної Ради України з питань паливно-енергетичного комплексу, ядерної політики та ядерної безпеки</a:t>
          </a:r>
          <a:endParaRPr lang="uk-UA" sz="2700" kern="1200"/>
        </a:p>
      </dsp:txBody>
      <dsp:txXfrm>
        <a:off x="3161713" y="2907850"/>
        <a:ext cx="7377332" cy="1343728"/>
      </dsp:txXfrm>
    </dsp:sp>
    <dsp:sp modelId="{D2F0C956-BF61-47CB-BD69-9DC1631C46DA}">
      <dsp:nvSpPr>
        <dsp:cNvPr id="0" name=""/>
        <dsp:cNvSpPr/>
      </dsp:nvSpPr>
      <dsp:spPr>
        <a:xfrm>
          <a:off x="2489849" y="4251578"/>
          <a:ext cx="1343728" cy="1343728"/>
        </a:xfrm>
        <a:prstGeom prst="pie">
          <a:avLst>
            <a:gd name="adj1" fmla="val 5400000"/>
            <a:gd name="adj2" fmla="val 16200000"/>
          </a:avLst>
        </a:prstGeom>
        <a:solidFill>
          <a:schemeClr val="accent1">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21940C6C-4E3E-4FE1-902F-09243C087F30}">
      <dsp:nvSpPr>
        <dsp:cNvPr id="0" name=""/>
        <dsp:cNvSpPr/>
      </dsp:nvSpPr>
      <dsp:spPr>
        <a:xfrm>
          <a:off x="3161713" y="4251578"/>
          <a:ext cx="7377332" cy="1343728"/>
        </a:xfrm>
        <a:prstGeom prst="rect">
          <a:avLst/>
        </a:prstGeom>
        <a:solidFill>
          <a:schemeClr val="lt1">
            <a:alpha val="90000"/>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kern="1200" dirty="0" smtClean="0"/>
            <a:t>e-mail</a:t>
          </a:r>
          <a:r>
            <a:rPr lang="uk-UA" sz="2700" kern="1200" dirty="0" smtClean="0"/>
            <a:t>:</a:t>
          </a:r>
          <a:r>
            <a:rPr lang="en-US" sz="2700" kern="1200" dirty="0" smtClean="0"/>
            <a:t> Oleh.Dudkin@rada.gov.ua</a:t>
          </a:r>
          <a:endParaRPr lang="uk-UA" sz="2700" kern="1200" dirty="0"/>
        </a:p>
      </dsp:txBody>
      <dsp:txXfrm>
        <a:off x="3161713" y="4251578"/>
        <a:ext cx="7377332" cy="1343728"/>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7FB562-4D4F-406B-823D-01C5B147133F}" type="datetimeFigureOut">
              <a:rPr lang="uk-UA" smtClean="0"/>
              <a:t>21.12.2018</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CE8E1A-5226-4274-AF2A-42588240141F}" type="slidenum">
              <a:rPr lang="uk-UA" smtClean="0"/>
              <a:t>‹#›</a:t>
            </a:fld>
            <a:endParaRPr lang="uk-UA"/>
          </a:p>
        </p:txBody>
      </p:sp>
    </p:spTree>
    <p:extLst>
      <p:ext uri="{BB962C8B-B14F-4D97-AF65-F5344CB8AC3E}">
        <p14:creationId xmlns:p14="http://schemas.microsoft.com/office/powerpoint/2010/main" val="2958488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smtClean="0"/>
              <a:t>Зразок заголовка</a:t>
            </a:r>
            <a:endParaRPr lang="uk-UA"/>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Клацніть, щоб редагувати стиль зразка підзаголовка</a:t>
            </a:r>
            <a:endParaRPr lang="uk-UA"/>
          </a:p>
        </p:txBody>
      </p:sp>
      <p:sp>
        <p:nvSpPr>
          <p:cNvPr id="4" name="Місце для дати 3"/>
          <p:cNvSpPr>
            <a:spLocks noGrp="1"/>
          </p:cNvSpPr>
          <p:nvPr>
            <p:ph type="dt" sz="half" idx="10"/>
          </p:nvPr>
        </p:nvSpPr>
        <p:spPr/>
        <p:txBody>
          <a:bodyPr/>
          <a:lstStyle/>
          <a:p>
            <a:fld id="{9B251C99-0662-4F92-95FD-412005E908CB}" type="datetime1">
              <a:rPr lang="uk-UA" smtClean="0"/>
              <a:t>21.12.2018</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F78DFBDC-D7E8-4EF0-BC50-7547D6E494C7}" type="slidenum">
              <a:rPr lang="uk-UA" smtClean="0"/>
              <a:t>‹#›</a:t>
            </a:fld>
            <a:endParaRPr lang="uk-UA"/>
          </a:p>
        </p:txBody>
      </p:sp>
    </p:spTree>
    <p:extLst>
      <p:ext uri="{BB962C8B-B14F-4D97-AF65-F5344CB8AC3E}">
        <p14:creationId xmlns:p14="http://schemas.microsoft.com/office/powerpoint/2010/main" val="3703807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39680A3F-D54F-47AF-8D82-212CA70D1E45}" type="datetime1">
              <a:rPr lang="uk-UA" smtClean="0"/>
              <a:t>21.12.2018</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F78DFBDC-D7E8-4EF0-BC50-7547D6E494C7}" type="slidenum">
              <a:rPr lang="uk-UA" smtClean="0"/>
              <a:t>‹#›</a:t>
            </a:fld>
            <a:endParaRPr lang="uk-UA"/>
          </a:p>
        </p:txBody>
      </p:sp>
    </p:spTree>
    <p:extLst>
      <p:ext uri="{BB962C8B-B14F-4D97-AF65-F5344CB8AC3E}">
        <p14:creationId xmlns:p14="http://schemas.microsoft.com/office/powerpoint/2010/main" val="1432944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C669E185-4A3D-4CA1-B8F7-990A5A08DB72}" type="datetime1">
              <a:rPr lang="uk-UA" smtClean="0"/>
              <a:t>21.12.2018</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F78DFBDC-D7E8-4EF0-BC50-7547D6E494C7}" type="slidenum">
              <a:rPr lang="uk-UA" smtClean="0"/>
              <a:t>‹#›</a:t>
            </a:fld>
            <a:endParaRPr lang="uk-UA"/>
          </a:p>
        </p:txBody>
      </p:sp>
    </p:spTree>
    <p:extLst>
      <p:ext uri="{BB962C8B-B14F-4D97-AF65-F5344CB8AC3E}">
        <p14:creationId xmlns:p14="http://schemas.microsoft.com/office/powerpoint/2010/main" val="27078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21A9C96A-0135-4DE4-985E-E6E305D33407}" type="datetime1">
              <a:rPr lang="uk-UA" smtClean="0"/>
              <a:t>21.12.2018</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F78DFBDC-D7E8-4EF0-BC50-7547D6E494C7}" type="slidenum">
              <a:rPr lang="uk-UA" smtClean="0"/>
              <a:t>‹#›</a:t>
            </a:fld>
            <a:endParaRPr lang="uk-UA"/>
          </a:p>
        </p:txBody>
      </p:sp>
    </p:spTree>
    <p:extLst>
      <p:ext uri="{BB962C8B-B14F-4D97-AF65-F5344CB8AC3E}">
        <p14:creationId xmlns:p14="http://schemas.microsoft.com/office/powerpoint/2010/main" val="2149699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smtClean="0"/>
              <a:t>Зразок заголовка</a:t>
            </a:r>
            <a:endParaRPr lang="uk-UA"/>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Редагувати стиль зразка тексту</a:t>
            </a:r>
          </a:p>
        </p:txBody>
      </p:sp>
      <p:sp>
        <p:nvSpPr>
          <p:cNvPr id="4" name="Місце для дати 3"/>
          <p:cNvSpPr>
            <a:spLocks noGrp="1"/>
          </p:cNvSpPr>
          <p:nvPr>
            <p:ph type="dt" sz="half" idx="10"/>
          </p:nvPr>
        </p:nvSpPr>
        <p:spPr/>
        <p:txBody>
          <a:bodyPr/>
          <a:lstStyle/>
          <a:p>
            <a:fld id="{8ABFC0E7-5ADF-4B65-9949-D964BBE76420}" type="datetime1">
              <a:rPr lang="uk-UA" smtClean="0"/>
              <a:t>21.12.2018</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F78DFBDC-D7E8-4EF0-BC50-7547D6E494C7}" type="slidenum">
              <a:rPr lang="uk-UA" smtClean="0"/>
              <a:t>‹#›</a:t>
            </a:fld>
            <a:endParaRPr lang="uk-UA"/>
          </a:p>
        </p:txBody>
      </p:sp>
    </p:spTree>
    <p:extLst>
      <p:ext uri="{BB962C8B-B14F-4D97-AF65-F5344CB8AC3E}">
        <p14:creationId xmlns:p14="http://schemas.microsoft.com/office/powerpoint/2010/main" val="1819562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838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6172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C158AD66-3AA5-419C-B076-CF40FA9B34C3}" type="datetime1">
              <a:rPr lang="uk-UA" smtClean="0"/>
              <a:t>21.12.2018</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F78DFBDC-D7E8-4EF0-BC50-7547D6E494C7}" type="slidenum">
              <a:rPr lang="uk-UA" smtClean="0"/>
              <a:t>‹#›</a:t>
            </a:fld>
            <a:endParaRPr lang="uk-UA"/>
          </a:p>
        </p:txBody>
      </p:sp>
    </p:spTree>
    <p:extLst>
      <p:ext uri="{BB962C8B-B14F-4D97-AF65-F5344CB8AC3E}">
        <p14:creationId xmlns:p14="http://schemas.microsoft.com/office/powerpoint/2010/main" val="2482641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smtClean="0"/>
              <a:t>Зразок заголовка</a:t>
            </a:r>
            <a:endParaRPr lang="uk-UA"/>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14C7C631-41A4-482C-AE05-C85AA544F165}" type="datetime1">
              <a:rPr lang="uk-UA" smtClean="0"/>
              <a:t>21.12.2018</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F78DFBDC-D7E8-4EF0-BC50-7547D6E494C7}" type="slidenum">
              <a:rPr lang="uk-UA" smtClean="0"/>
              <a:t>‹#›</a:t>
            </a:fld>
            <a:endParaRPr lang="uk-UA"/>
          </a:p>
        </p:txBody>
      </p:sp>
    </p:spTree>
    <p:extLst>
      <p:ext uri="{BB962C8B-B14F-4D97-AF65-F5344CB8AC3E}">
        <p14:creationId xmlns:p14="http://schemas.microsoft.com/office/powerpoint/2010/main" val="2003777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B9048A25-E09C-4801-87FA-84B77EDE7D88}" type="datetime1">
              <a:rPr lang="uk-UA" smtClean="0"/>
              <a:t>21.12.2018</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F78DFBDC-D7E8-4EF0-BC50-7547D6E494C7}" type="slidenum">
              <a:rPr lang="uk-UA" smtClean="0"/>
              <a:t>‹#›</a:t>
            </a:fld>
            <a:endParaRPr lang="uk-UA"/>
          </a:p>
        </p:txBody>
      </p:sp>
    </p:spTree>
    <p:extLst>
      <p:ext uri="{BB962C8B-B14F-4D97-AF65-F5344CB8AC3E}">
        <p14:creationId xmlns:p14="http://schemas.microsoft.com/office/powerpoint/2010/main" val="2194273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FD66AA0D-8879-4DC1-BE86-38FC5B731F38}" type="datetime1">
              <a:rPr lang="uk-UA" smtClean="0"/>
              <a:t>21.12.2018</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F78DFBDC-D7E8-4EF0-BC50-7547D6E494C7}" type="slidenum">
              <a:rPr lang="uk-UA" smtClean="0"/>
              <a:t>‹#›</a:t>
            </a:fld>
            <a:endParaRPr lang="uk-UA"/>
          </a:p>
        </p:txBody>
      </p:sp>
    </p:spTree>
    <p:extLst>
      <p:ext uri="{BB962C8B-B14F-4D97-AF65-F5344CB8AC3E}">
        <p14:creationId xmlns:p14="http://schemas.microsoft.com/office/powerpoint/2010/main" val="4024224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C6B22197-40FE-49C5-A979-2EFE6BBD171C}" type="datetime1">
              <a:rPr lang="uk-UA" smtClean="0"/>
              <a:t>21.12.2018</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F78DFBDC-D7E8-4EF0-BC50-7547D6E494C7}" type="slidenum">
              <a:rPr lang="uk-UA" smtClean="0"/>
              <a:t>‹#›</a:t>
            </a:fld>
            <a:endParaRPr lang="uk-UA"/>
          </a:p>
        </p:txBody>
      </p:sp>
    </p:spTree>
    <p:extLst>
      <p:ext uri="{BB962C8B-B14F-4D97-AF65-F5344CB8AC3E}">
        <p14:creationId xmlns:p14="http://schemas.microsoft.com/office/powerpoint/2010/main" val="3059724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9A998BFD-8FA6-48A9-95C3-569A34CBBC83}" type="datetime1">
              <a:rPr lang="uk-UA" smtClean="0"/>
              <a:t>21.12.2018</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F78DFBDC-D7E8-4EF0-BC50-7547D6E494C7}" type="slidenum">
              <a:rPr lang="uk-UA" smtClean="0"/>
              <a:t>‹#›</a:t>
            </a:fld>
            <a:endParaRPr lang="uk-UA"/>
          </a:p>
        </p:txBody>
      </p:sp>
    </p:spTree>
    <p:extLst>
      <p:ext uri="{BB962C8B-B14F-4D97-AF65-F5344CB8AC3E}">
        <p14:creationId xmlns:p14="http://schemas.microsoft.com/office/powerpoint/2010/main" val="2792794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C09CCE-ECC5-48C6-AAC5-666D22F78884}" type="datetime1">
              <a:rPr lang="uk-UA" smtClean="0"/>
              <a:t>21.12.2018</a:t>
            </a:fld>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8DFBDC-D7E8-4EF0-BC50-7547D6E494C7}" type="slidenum">
              <a:rPr lang="uk-UA" smtClean="0"/>
              <a:t>‹#›</a:t>
            </a:fld>
            <a:endParaRPr lang="uk-UA"/>
          </a:p>
        </p:txBody>
      </p:sp>
    </p:spTree>
    <p:extLst>
      <p:ext uri="{BB962C8B-B14F-4D97-AF65-F5344CB8AC3E}">
        <p14:creationId xmlns:p14="http://schemas.microsoft.com/office/powerpoint/2010/main" val="2347368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zakon.rada.gov.ua/rada/show/2469-19#n35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47472" y="5989320"/>
            <a:ext cx="3008376" cy="369332"/>
          </a:xfrm>
          <a:prstGeom prst="rect">
            <a:avLst/>
          </a:prstGeom>
          <a:noFill/>
        </p:spPr>
        <p:txBody>
          <a:bodyPr wrap="square" rtlCol="0">
            <a:spAutoFit/>
          </a:bodyPr>
          <a:lstStyle/>
          <a:p>
            <a:pPr algn="ctr"/>
            <a:r>
              <a:rPr lang="uk-UA" dirty="0" smtClean="0">
                <a:latin typeface="Segoe UI Black" panose="020B0A02040204020203" pitchFamily="34" charset="0"/>
                <a:ea typeface="Segoe UI Black" panose="020B0A02040204020203" pitchFamily="34" charset="0"/>
                <a:cs typeface="Segoe UI Black" panose="020B0A02040204020203" pitchFamily="34" charset="0"/>
              </a:rPr>
              <a:t>Олег ДУДКІН</a:t>
            </a:r>
            <a:endParaRPr lang="uk-UA" dirty="0">
              <a:latin typeface="Segoe UI Black" panose="020B0A02040204020203" pitchFamily="34" charset="0"/>
              <a:ea typeface="Segoe UI Black" panose="020B0A02040204020203" pitchFamily="34" charset="0"/>
              <a:cs typeface="Segoe UI Black" panose="020B0A02040204020203" pitchFamily="34" charset="0"/>
            </a:endParaRPr>
          </a:p>
        </p:txBody>
      </p:sp>
      <p:sp>
        <p:nvSpPr>
          <p:cNvPr id="6" name="TextBox 5"/>
          <p:cNvSpPr txBox="1"/>
          <p:nvPr/>
        </p:nvSpPr>
        <p:spPr>
          <a:xfrm>
            <a:off x="4032504" y="630936"/>
            <a:ext cx="7891272" cy="3046988"/>
          </a:xfrm>
          <a:prstGeom prst="rect">
            <a:avLst/>
          </a:prstGeom>
          <a:noFill/>
        </p:spPr>
        <p:txBody>
          <a:bodyPr wrap="square" rtlCol="0">
            <a:spAutoFit/>
          </a:bodyPr>
          <a:lstStyle/>
          <a:p>
            <a:pPr algn="ctr"/>
            <a:r>
              <a:rPr lang="uk-UA" b="1" dirty="0"/>
              <a:t>Круглий стіл «АКТУАЛЬНІ ЗАГРОЗИ ЕНЕРГЕТИЧНІЙ БЕЗПЕЦІ УКРАЇНИ</a:t>
            </a:r>
            <a:r>
              <a:rPr lang="uk-UA" b="1" dirty="0" smtClean="0"/>
              <a:t>» </a:t>
            </a:r>
            <a:endParaRPr lang="uk-UA" dirty="0"/>
          </a:p>
          <a:p>
            <a:pPr algn="ctr"/>
            <a:endParaRPr lang="uk-UA" dirty="0" smtClean="0"/>
          </a:p>
          <a:p>
            <a:pPr algn="ctr"/>
            <a:endParaRPr lang="uk-UA" dirty="0"/>
          </a:p>
          <a:p>
            <a:pPr algn="ctr"/>
            <a:endParaRPr lang="uk-UA" dirty="0" smtClean="0"/>
          </a:p>
          <a:p>
            <a:pPr algn="ctr"/>
            <a:endParaRPr lang="uk-UA" dirty="0"/>
          </a:p>
          <a:p>
            <a:pPr algn="ctr"/>
            <a:r>
              <a:rPr lang="uk-UA" dirty="0"/>
              <a:t> </a:t>
            </a:r>
          </a:p>
          <a:p>
            <a:pPr algn="ctr"/>
            <a:r>
              <a:rPr lang="uk-UA" dirty="0"/>
              <a:t> </a:t>
            </a:r>
          </a:p>
          <a:p>
            <a:pPr algn="ctr"/>
            <a:r>
              <a:rPr lang="uk-UA" sz="2400" b="1" dirty="0"/>
              <a:t>ЗАКОНОДАВЧІ АСПЕКТИ ВРЕГУЛЮВАННЯ ЗАГРОЗ ЕНЕРГЕТИЧНОЇ БЕЗПЕКИ УКРАЇНИ</a:t>
            </a:r>
            <a:endParaRPr lang="uk-UA" sz="2400" dirty="0"/>
          </a:p>
          <a:p>
            <a:endParaRPr lang="uk-UA" dirty="0"/>
          </a:p>
        </p:txBody>
      </p:sp>
      <p:sp>
        <p:nvSpPr>
          <p:cNvPr id="7" name="TextBox 6"/>
          <p:cNvSpPr txBox="1"/>
          <p:nvPr/>
        </p:nvSpPr>
        <p:spPr>
          <a:xfrm>
            <a:off x="4123944" y="5216288"/>
            <a:ext cx="7799832" cy="773032"/>
          </a:xfrm>
          <a:prstGeom prst="rect">
            <a:avLst/>
          </a:prstGeom>
          <a:noFill/>
        </p:spPr>
        <p:txBody>
          <a:bodyPr wrap="square" rtlCol="0">
            <a:spAutoFit/>
          </a:bodyPr>
          <a:lstStyle/>
          <a:p>
            <a:pPr algn="ctr">
              <a:lnSpc>
                <a:spcPct val="107000"/>
              </a:lnSpc>
              <a:spcAft>
                <a:spcPts val="800"/>
              </a:spcAft>
            </a:pPr>
            <a:r>
              <a:rPr lang="uk-UA"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Національний інститут стратегічних досліджень</a:t>
            </a:r>
            <a:endParaRPr lang="uk-UA" sz="14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uk-UA"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Київ, 18 грудня 2018 року</a:t>
            </a:r>
            <a:endParaRPr lang="uk-U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17352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773723" y="397365"/>
            <a:ext cx="11277599" cy="5859553"/>
          </a:xfrm>
          <a:prstGeom prst="rect">
            <a:avLst/>
          </a:prstGeom>
        </p:spPr>
        <p:txBody>
          <a:bodyPr wrap="square">
            <a:spAutoFit/>
          </a:bodyPr>
          <a:lstStyle/>
          <a:p>
            <a:pPr indent="450215" algn="ctr">
              <a:lnSpc>
                <a:spcPct val="150000"/>
              </a:lnSpc>
              <a:spcAft>
                <a:spcPts val="0"/>
              </a:spcAft>
            </a:pPr>
            <a:r>
              <a:rPr lang="uk-UA" b="1" dirty="0" smtClean="0">
                <a:effectLst/>
                <a:latin typeface="Times New Roman" panose="02020603050405020304" pitchFamily="18" charset="0"/>
                <a:ea typeface="Calibri" panose="020F0502020204030204" pitchFamily="34" charset="0"/>
                <a:cs typeface="Times New Roman" panose="02020603050405020304" pitchFamily="18" charset="0"/>
              </a:rPr>
              <a:t>Закон України «Про ринок природного газу»</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 2015р.</a:t>
            </a:r>
          </a:p>
          <a:p>
            <a:pPr indent="450215" algn="ctr">
              <a:lnSpc>
                <a:spcPct val="150000"/>
              </a:lnSpc>
              <a:spcAft>
                <a:spcPts val="0"/>
              </a:spcAft>
            </a:pPr>
            <a:r>
              <a:rPr lang="uk-UA"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(Відомості Верховної Ради (ВВР), 2015, № 27, ст.234)</a:t>
            </a:r>
            <a:endParaRPr lang="uk-UA"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tabLst>
                <a:tab pos="630555" algn="l"/>
              </a:tabLst>
            </a:pPr>
            <a:r>
              <a:rPr lang="uk-UA" b="1" dirty="0" smtClean="0">
                <a:effectLst/>
                <a:latin typeface="Times New Roman" panose="02020603050405020304" pitchFamily="18" charset="0"/>
                <a:ea typeface="Calibri" panose="020F0502020204030204" pitchFamily="34" charset="0"/>
                <a:cs typeface="Times New Roman" panose="02020603050405020304" pitchFamily="18" charset="0"/>
              </a:rPr>
              <a:t>кризова ситуація з надходження природного газу</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 – настання неочікуваних та непередбачуваних обставин, у тому числі обставин, які могли бути передбачені, але запобігання яким відповідальними суб’єктами владних повноважень було об’єктивно неможливим, що спричинило або може спричинити обмеження або припинення надходження природного газу на ринок природного газу України чи інші перешкоди для безпечної та безперебійної роботи газотранспортної системи, газорозподільної системи, газосховища або установки LNG;</a:t>
            </a:r>
          </a:p>
          <a:p>
            <a:pPr marL="342900" lvl="0" indent="-342900" algn="just">
              <a:lnSpc>
                <a:spcPct val="150000"/>
              </a:lnSpc>
              <a:spcAft>
                <a:spcPts val="0"/>
              </a:spcAft>
              <a:buFont typeface="Symbol" panose="05050102010706020507" pitchFamily="18" charset="2"/>
              <a:buChar char=""/>
              <a:tabLst>
                <a:tab pos="630555" algn="l"/>
              </a:tabLst>
            </a:pPr>
            <a:r>
              <a:rPr lang="uk-UA" b="1" dirty="0" smtClean="0">
                <a:effectLst/>
                <a:latin typeface="Times New Roman" panose="02020603050405020304" pitchFamily="18" charset="0"/>
                <a:ea typeface="Calibri" panose="020F0502020204030204" pitchFamily="34" charset="0"/>
                <a:cs typeface="Times New Roman" panose="02020603050405020304" pitchFamily="18" charset="0"/>
              </a:rPr>
              <a:t>Національний план дій</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 – план дій на випадок кризової ситуації, що затверджується центральним органом виконавчої влади, що забезпечує формування та реалізацію державної політики в нафтогазовому комплексі;</a:t>
            </a:r>
          </a:p>
          <a:p>
            <a:pPr marL="342900" lvl="0" indent="-342900" algn="just">
              <a:lnSpc>
                <a:spcPct val="150000"/>
              </a:lnSpc>
              <a:spcAft>
                <a:spcPts val="0"/>
              </a:spcAft>
              <a:buFont typeface="Symbol" panose="05050102010706020507" pitchFamily="18" charset="2"/>
              <a:buChar char=""/>
              <a:tabLst>
                <a:tab pos="630555" algn="l"/>
              </a:tabLst>
            </a:pPr>
            <a:r>
              <a:rPr lang="uk-UA" b="1" dirty="0" smtClean="0">
                <a:effectLst/>
                <a:latin typeface="Times New Roman" panose="02020603050405020304" pitchFamily="18" charset="0"/>
                <a:ea typeface="Calibri" panose="020F0502020204030204" pitchFamily="34" charset="0"/>
                <a:cs typeface="Times New Roman" panose="02020603050405020304" pitchFamily="18" charset="0"/>
              </a:rPr>
              <a:t>страховий запас природного газу (далі – страховий запас)</a:t>
            </a:r>
            <a:r>
              <a:rPr lang="uk-UA" dirty="0" smtClean="0">
                <a:effectLst/>
                <a:latin typeface="Times New Roman" panose="02020603050405020304" pitchFamily="18" charset="0"/>
                <a:ea typeface="Calibri" panose="020F0502020204030204" pitchFamily="34" charset="0"/>
                <a:cs typeface="Times New Roman" panose="02020603050405020304" pitchFamily="18" charset="0"/>
              </a:rPr>
              <a:t> – обсяг природного газу, який постачальник зобов’язаний зберігати у газосховищах відповідно до законодавства. </a:t>
            </a:r>
          </a:p>
          <a:p>
            <a:pPr indent="450215" algn="just">
              <a:lnSpc>
                <a:spcPct val="150000"/>
              </a:lnSpc>
              <a:spcAft>
                <a:spcPts val="0"/>
              </a:spcAft>
            </a:pPr>
            <a:r>
              <a:rPr lang="uk-UA"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Закон визначає перелік</a:t>
            </a:r>
            <a:r>
              <a:rPr lang="uk-UA"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ринкових та неринкових заходів, що застосовуються для подолання кризової ситуації всіх рівнів та заходи, спрямовані на зменшення споживання природного газу.</a:t>
            </a:r>
            <a:endParaRPr lang="uk-UA"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Місце для номера слайда 3"/>
          <p:cNvSpPr>
            <a:spLocks noGrp="1"/>
          </p:cNvSpPr>
          <p:nvPr>
            <p:ph type="sldNum" sz="quarter" idx="12"/>
          </p:nvPr>
        </p:nvSpPr>
        <p:spPr/>
        <p:txBody>
          <a:bodyPr/>
          <a:lstStyle/>
          <a:p>
            <a:fld id="{F78DFBDC-D7E8-4EF0-BC50-7547D6E494C7}" type="slidenum">
              <a:rPr lang="uk-UA" smtClean="0"/>
              <a:t>10</a:t>
            </a:fld>
            <a:endParaRPr lang="uk-UA"/>
          </a:p>
        </p:txBody>
      </p:sp>
    </p:spTree>
    <p:extLst>
      <p:ext uri="{BB962C8B-B14F-4D97-AF65-F5344CB8AC3E}">
        <p14:creationId xmlns:p14="http://schemas.microsoft.com/office/powerpoint/2010/main" val="3007451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242646" y="694653"/>
            <a:ext cx="10679723" cy="5570756"/>
          </a:xfrm>
          <a:prstGeom prst="rect">
            <a:avLst/>
          </a:prstGeom>
        </p:spPr>
        <p:txBody>
          <a:bodyPr wrap="square">
            <a:spAutoFit/>
          </a:bodyPr>
          <a:lstStyle/>
          <a:p>
            <a:pPr indent="450215" algn="r">
              <a:lnSpc>
                <a:spcPct val="150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Продовження</a:t>
            </a:r>
            <a:r>
              <a:rPr lang="uk-UA" dirty="0" smtClean="0">
                <a:latin typeface="Times New Roman" panose="02020603050405020304" pitchFamily="18" charset="0"/>
                <a:ea typeface="Calibri" panose="020F0502020204030204" pitchFamily="34" charset="0"/>
                <a:cs typeface="Times New Roman" panose="02020603050405020304" pitchFamily="18" charset="0"/>
              </a:rPr>
              <a:t>.</a:t>
            </a:r>
          </a:p>
          <a:p>
            <a:pPr indent="450215" algn="r">
              <a:lnSpc>
                <a:spcPct val="150000"/>
              </a:lnSpc>
              <a:spcAft>
                <a:spcPts val="0"/>
              </a:spcAft>
            </a:pP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r>
              <a:rPr lang="uk-UA" sz="2800" b="1" dirty="0">
                <a:latin typeface="Times New Roman" panose="02020603050405020304" pitchFamily="18" charset="0"/>
                <a:ea typeface="Calibri" panose="020F0502020204030204" pitchFamily="34" charset="0"/>
              </a:rPr>
              <a:t>Закон України «Про ринок природного газу» </a:t>
            </a:r>
            <a:r>
              <a:rPr lang="uk-UA" sz="2800" dirty="0">
                <a:latin typeface="Times New Roman" panose="02020603050405020304" pitchFamily="18" charset="0"/>
                <a:ea typeface="Calibri" panose="020F0502020204030204" pitchFamily="34" charset="0"/>
              </a:rPr>
              <a:t> </a:t>
            </a:r>
            <a:r>
              <a:rPr lang="uk-UA" sz="2800" dirty="0" err="1">
                <a:latin typeface="Times New Roman" panose="02020603050405020304" pitchFamily="18" charset="0"/>
                <a:ea typeface="Calibri" panose="020F0502020204030204" pitchFamily="34" charset="0"/>
              </a:rPr>
              <a:t>імплементує</a:t>
            </a:r>
            <a:r>
              <a:rPr lang="uk-UA" sz="2800" dirty="0">
                <a:latin typeface="Times New Roman" panose="02020603050405020304" pitchFamily="18" charset="0"/>
                <a:ea typeface="Calibri" panose="020F0502020204030204" pitchFamily="34" charset="0"/>
              </a:rPr>
              <a:t> </a:t>
            </a:r>
            <a:r>
              <a:rPr lang="uk-UA" sz="2800" dirty="0">
                <a:solidFill>
                  <a:srgbClr val="000000"/>
                </a:solidFill>
                <a:latin typeface="Times New Roman" panose="02020603050405020304" pitchFamily="18" charset="0"/>
                <a:ea typeface="Calibri" panose="020F0502020204030204" pitchFamily="34" charset="0"/>
              </a:rPr>
              <a:t>Директиви 2009/73/ЄС про спільні правила внутрішнього ринку природного газу та 2004/67/ЄС про здійснення заходів для забезпечення безпеки постачання природного газу. Проте, </a:t>
            </a:r>
            <a:r>
              <a:rPr lang="uk-UA" sz="2800" dirty="0">
                <a:latin typeface="Times New Roman" panose="02020603050405020304" pitchFamily="18" charset="0"/>
                <a:ea typeface="Calibri" panose="020F0502020204030204" pitchFamily="34" charset="0"/>
              </a:rPr>
              <a:t>Директива 2004/67/ЄС містить невичерпний перелік інструментів для забезпечення безпеки постачання, що можуть слугувати відправною точкою для застосування для кожної держави. З цією метою, у Законі відображені положення Регламенту 994/2010 стосовно забезпечення  безпеки постачання газу», який визначив завдання по посиленню енергетичної безпеки. Регламент  визначає перелік заходів щодо недопущення переривань постачання природного газу.</a:t>
            </a:r>
            <a:endParaRPr lang="uk-UA" sz="2800" dirty="0"/>
          </a:p>
        </p:txBody>
      </p:sp>
      <p:sp>
        <p:nvSpPr>
          <p:cNvPr id="5" name="Місце для номера слайда 4"/>
          <p:cNvSpPr>
            <a:spLocks noGrp="1"/>
          </p:cNvSpPr>
          <p:nvPr>
            <p:ph type="sldNum" sz="quarter" idx="12"/>
          </p:nvPr>
        </p:nvSpPr>
        <p:spPr/>
        <p:txBody>
          <a:bodyPr/>
          <a:lstStyle/>
          <a:p>
            <a:fld id="{F78DFBDC-D7E8-4EF0-BC50-7547D6E494C7}" type="slidenum">
              <a:rPr lang="uk-UA" smtClean="0"/>
              <a:t>11</a:t>
            </a:fld>
            <a:endParaRPr lang="uk-UA"/>
          </a:p>
        </p:txBody>
      </p:sp>
    </p:spTree>
    <p:extLst>
      <p:ext uri="{BB962C8B-B14F-4D97-AF65-F5344CB8AC3E}">
        <p14:creationId xmlns:p14="http://schemas.microsoft.com/office/powerpoint/2010/main" val="8088684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172308" y="949043"/>
            <a:ext cx="10726615" cy="4524315"/>
          </a:xfrm>
          <a:prstGeom prst="rect">
            <a:avLst/>
          </a:prstGeom>
        </p:spPr>
        <p:txBody>
          <a:bodyPr wrap="square">
            <a:spAutoFit/>
          </a:bodyPr>
          <a:lstStyle/>
          <a:p>
            <a:pPr indent="450215" algn="just">
              <a:lnSpc>
                <a:spcPct val="150000"/>
              </a:lnSpc>
              <a:spcAft>
                <a:spcPts val="0"/>
              </a:spcAft>
            </a:pPr>
            <a:r>
              <a:rPr lang="uk-UA" sz="3200" dirty="0">
                <a:latin typeface="Times New Roman" panose="02020603050405020304" pitchFamily="18" charset="0"/>
                <a:cs typeface="Times New Roman" panose="02020603050405020304" pitchFamily="18" charset="0"/>
              </a:rPr>
              <a:t>Найближчі плани щодо визначення загроз енергетичній </a:t>
            </a:r>
            <a:r>
              <a:rPr lang="uk-UA" sz="3200" dirty="0" smtClean="0">
                <a:latin typeface="Times New Roman" panose="02020603050405020304" pitchFamily="18" charset="0"/>
                <a:cs typeface="Times New Roman" panose="02020603050405020304" pitchFamily="18" charset="0"/>
              </a:rPr>
              <a:t>безпеці:</a:t>
            </a:r>
          </a:p>
          <a:p>
            <a:pPr indent="450215" algn="just">
              <a:lnSpc>
                <a:spcPct val="150000"/>
              </a:lnSpc>
              <a:spcAft>
                <a:spcPts val="0"/>
              </a:spcAft>
            </a:pPr>
            <a:endParaRPr lang="uk-UA" sz="3200" dirty="0" smtClean="0">
              <a:effectLst/>
              <a:latin typeface="Times New Roman" panose="02020603050405020304" pitchFamily="18" charset="0"/>
              <a:cs typeface="Times New Roman" panose="02020603050405020304" pitchFamily="18" charset="0"/>
            </a:endParaRPr>
          </a:p>
          <a:p>
            <a:pPr indent="450215" algn="just">
              <a:lnSpc>
                <a:spcPct val="150000"/>
              </a:lnSpc>
              <a:spcAft>
                <a:spcPts val="0"/>
              </a:spcAft>
            </a:pPr>
            <a:r>
              <a:rPr lang="uk-UA" sz="3200" dirty="0">
                <a:latin typeface="Times New Roman" panose="02020603050405020304" pitchFamily="18" charset="0"/>
                <a:cs typeface="Times New Roman" panose="02020603050405020304" pitchFamily="18" charset="0"/>
              </a:rPr>
              <a:t>Парламентські слухання на </a:t>
            </a:r>
            <a:r>
              <a:rPr lang="uk-UA" sz="3200" dirty="0" smtClean="0">
                <a:latin typeface="Times New Roman" panose="02020603050405020304" pitchFamily="18" charset="0"/>
                <a:cs typeface="Times New Roman" panose="02020603050405020304" pitchFamily="18" charset="0"/>
              </a:rPr>
              <a:t>тему: </a:t>
            </a:r>
            <a:r>
              <a:rPr lang="uk-UA" sz="3200" dirty="0">
                <a:latin typeface="Times New Roman" panose="02020603050405020304" pitchFamily="18" charset="0"/>
                <a:cs typeface="Times New Roman" panose="02020603050405020304" pitchFamily="18" charset="0"/>
              </a:rPr>
              <a:t>«Сучасний стан та актуальні завдання державної політики України у сфері енергетичної безпеки», </a:t>
            </a:r>
            <a:r>
              <a:rPr lang="uk-UA" sz="3200" dirty="0" smtClean="0">
                <a:latin typeface="Times New Roman" panose="02020603050405020304" pitchFamily="18" charset="0"/>
                <a:cs typeface="Times New Roman" panose="02020603050405020304" pitchFamily="18" charset="0"/>
              </a:rPr>
              <a:t>2019 р</a:t>
            </a:r>
            <a:r>
              <a:rPr lang="uk-UA" sz="3200" dirty="0">
                <a:latin typeface="Times New Roman" panose="02020603050405020304" pitchFamily="18" charset="0"/>
                <a:cs typeface="Times New Roman" panose="02020603050405020304" pitchFamily="18" charset="0"/>
              </a:rPr>
              <a:t>.</a:t>
            </a:r>
            <a:endParaRPr lang="uk-UA" sz="3200" dirty="0">
              <a:effectLst/>
              <a:latin typeface="Times New Roman" panose="02020603050405020304" pitchFamily="18" charset="0"/>
              <a:cs typeface="Times New Roman" panose="02020603050405020304" pitchFamily="18" charset="0"/>
            </a:endParaRPr>
          </a:p>
        </p:txBody>
      </p:sp>
      <p:sp>
        <p:nvSpPr>
          <p:cNvPr id="3" name="Місце для номера слайда 2"/>
          <p:cNvSpPr>
            <a:spLocks noGrp="1"/>
          </p:cNvSpPr>
          <p:nvPr>
            <p:ph type="sldNum" sz="quarter" idx="12"/>
          </p:nvPr>
        </p:nvSpPr>
        <p:spPr/>
        <p:txBody>
          <a:bodyPr/>
          <a:lstStyle/>
          <a:p>
            <a:fld id="{F78DFBDC-D7E8-4EF0-BC50-7547D6E494C7}" type="slidenum">
              <a:rPr lang="uk-UA" smtClean="0"/>
              <a:t>12</a:t>
            </a:fld>
            <a:endParaRPr lang="uk-UA"/>
          </a:p>
        </p:txBody>
      </p:sp>
    </p:spTree>
    <p:extLst>
      <p:ext uri="{BB962C8B-B14F-4D97-AF65-F5344CB8AC3E}">
        <p14:creationId xmlns:p14="http://schemas.microsoft.com/office/powerpoint/2010/main" val="3702373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Схема 5"/>
          <p:cNvGraphicFramePr/>
          <p:nvPr>
            <p:extLst>
              <p:ext uri="{D42A27DB-BD31-4B8C-83A1-F6EECF244321}">
                <p14:modId xmlns:p14="http://schemas.microsoft.com/office/powerpoint/2010/main" val="1398786496"/>
              </p:ext>
            </p:extLst>
          </p:nvPr>
        </p:nvGraphicFramePr>
        <p:xfrm>
          <a:off x="562708" y="0"/>
          <a:ext cx="10539046" cy="6764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Місце для номера слайда 6"/>
          <p:cNvSpPr>
            <a:spLocks noGrp="1"/>
          </p:cNvSpPr>
          <p:nvPr>
            <p:ph type="sldNum" sz="quarter" idx="12"/>
          </p:nvPr>
        </p:nvSpPr>
        <p:spPr/>
        <p:txBody>
          <a:bodyPr/>
          <a:lstStyle/>
          <a:p>
            <a:fld id="{F78DFBDC-D7E8-4EF0-BC50-7547D6E494C7}" type="slidenum">
              <a:rPr lang="uk-UA" smtClean="0"/>
              <a:t>13</a:t>
            </a:fld>
            <a:endParaRPr lang="uk-UA"/>
          </a:p>
        </p:txBody>
      </p:sp>
    </p:spTree>
    <p:extLst>
      <p:ext uri="{BB962C8B-B14F-4D97-AF65-F5344CB8AC3E}">
        <p14:creationId xmlns:p14="http://schemas.microsoft.com/office/powerpoint/2010/main" val="4124714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078523" y="785446"/>
            <a:ext cx="10691445" cy="5016758"/>
          </a:xfrm>
          <a:prstGeom prst="rect">
            <a:avLst/>
          </a:prstGeom>
        </p:spPr>
        <p:txBody>
          <a:bodyPr wrap="square">
            <a:spAutoFit/>
          </a:bodyPr>
          <a:lstStyle/>
          <a:p>
            <a:pPr algn="just"/>
            <a:r>
              <a:rPr lang="uk-UA" sz="3200" dirty="0" smtClean="0">
                <a:latin typeface="Times New Roman" panose="02020603050405020304" pitchFamily="18" charset="0"/>
                <a:ea typeface="Calibri" panose="020F0502020204030204" pitchFamily="34" charset="0"/>
              </a:rPr>
              <a:t>	Імпорт </a:t>
            </a:r>
            <a:r>
              <a:rPr lang="uk-UA" sz="3200" dirty="0">
                <a:latin typeface="Times New Roman" panose="02020603050405020304" pitchFamily="18" charset="0"/>
                <a:ea typeface="Calibri" panose="020F0502020204030204" pitchFamily="34" charset="0"/>
              </a:rPr>
              <a:t>енергоносіїв, насамперед нафти, нафтопродуктів та природного газу, має критичне значення для забезпечення життєдіяльності  держави. Це робить національну економіку уразливою до енергетичної кризи, яка може бути спричинена не лише техногенними, соціальними чи економічними причинами, але й будь-яким постачальником з політичних міркувань. У цьому контексті визначення загроз енергетичної безпеки як запобіжників виникненню кризи є інструментом забезпечення сталості економічного розвитку держави. </a:t>
            </a:r>
            <a:endParaRPr lang="uk-UA" sz="3200" dirty="0"/>
          </a:p>
        </p:txBody>
      </p:sp>
      <p:sp>
        <p:nvSpPr>
          <p:cNvPr id="5" name="Місце для номера слайда 4"/>
          <p:cNvSpPr>
            <a:spLocks noGrp="1"/>
          </p:cNvSpPr>
          <p:nvPr>
            <p:ph type="sldNum" sz="quarter" idx="12"/>
          </p:nvPr>
        </p:nvSpPr>
        <p:spPr/>
        <p:txBody>
          <a:bodyPr/>
          <a:lstStyle/>
          <a:p>
            <a:fld id="{F78DFBDC-D7E8-4EF0-BC50-7547D6E494C7}" type="slidenum">
              <a:rPr lang="uk-UA" smtClean="0"/>
              <a:t>2</a:t>
            </a:fld>
            <a:endParaRPr lang="uk-UA"/>
          </a:p>
        </p:txBody>
      </p:sp>
    </p:spTree>
    <p:extLst>
      <p:ext uri="{BB962C8B-B14F-4D97-AF65-F5344CB8AC3E}">
        <p14:creationId xmlns:p14="http://schemas.microsoft.com/office/powerpoint/2010/main" val="1839759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148861" y="750277"/>
            <a:ext cx="10632831" cy="5262979"/>
          </a:xfrm>
          <a:prstGeom prst="rect">
            <a:avLst/>
          </a:prstGeom>
        </p:spPr>
        <p:txBody>
          <a:bodyPr wrap="square">
            <a:spAutoFit/>
          </a:bodyPr>
          <a:lstStyle/>
          <a:p>
            <a:pPr indent="450215" algn="just">
              <a:spcAft>
                <a:spcPts val="0"/>
              </a:spcAft>
            </a:pP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Енергетична безпека має декілька вимірів. Довгостроковий – енергетична безпека має відношення до довгострокових інвестицій для забезпечення постачання енергії відповідно до економічних потреб та сталими потребами навколишнього середовища. Короткостроковий – енергетична безпека зосереджена на здатності системи </a:t>
            </a:r>
            <a:r>
              <a:rPr lang="uk-UA"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оперативно</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реагувати на раптові зміни в балансі попиту та пропозиції. </a:t>
            </a:r>
            <a:endParaRPr lang="uk-UA"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R="89535" indent="396240" algn="just">
              <a:spcAft>
                <a:spcPts val="800"/>
              </a:spcAft>
            </a:pPr>
            <a:r>
              <a:rPr lang="uk-UA" sz="2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Відмінні визначення енергетичної безпеки у державах-імпортерах та державах-експортерах. </a:t>
            </a:r>
            <a:r>
              <a:rPr lang="uk-UA" sz="2800" dirty="0" smtClean="0">
                <a:effectLst/>
                <a:latin typeface="Times New Roman" panose="02020603050405020304" pitchFamily="18" charset="0"/>
                <a:ea typeface="Calibri" panose="020F0502020204030204" pitchFamily="34" charset="0"/>
                <a:cs typeface="Times New Roman" panose="02020603050405020304" pitchFamily="18" charset="0"/>
              </a:rPr>
              <a:t>Визначення енергетичної безпеки є різноманітними, але характерною рисою є акцент на двох складових енергетичної безпеки: фізичній наявності енергетичних ресурсів та їхній доступності для споживачів. </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Місце для номера слайда 2"/>
          <p:cNvSpPr>
            <a:spLocks noGrp="1"/>
          </p:cNvSpPr>
          <p:nvPr>
            <p:ph type="sldNum" sz="quarter" idx="12"/>
          </p:nvPr>
        </p:nvSpPr>
        <p:spPr/>
        <p:txBody>
          <a:bodyPr/>
          <a:lstStyle/>
          <a:p>
            <a:fld id="{F78DFBDC-D7E8-4EF0-BC50-7547D6E494C7}" type="slidenum">
              <a:rPr lang="uk-UA" smtClean="0"/>
              <a:t>3</a:t>
            </a:fld>
            <a:endParaRPr lang="uk-UA"/>
          </a:p>
        </p:txBody>
      </p:sp>
    </p:spTree>
    <p:extLst>
      <p:ext uri="{BB962C8B-B14F-4D97-AF65-F5344CB8AC3E}">
        <p14:creationId xmlns:p14="http://schemas.microsoft.com/office/powerpoint/2010/main" val="1295791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773722" y="211357"/>
            <a:ext cx="11019693" cy="6370975"/>
          </a:xfrm>
          <a:prstGeom prst="rect">
            <a:avLst/>
          </a:prstGeom>
        </p:spPr>
        <p:txBody>
          <a:bodyPr wrap="square">
            <a:spAutoFit/>
          </a:bodyPr>
          <a:lstStyle/>
          <a:p>
            <a:pPr indent="450215" algn="ctr">
              <a:lnSpc>
                <a:spcPct val="150000"/>
              </a:lnSpc>
              <a:spcAft>
                <a:spcPts val="0"/>
              </a:spcAft>
            </a:pPr>
            <a:r>
              <a:rPr lang="uk-UA" sz="32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Законодавчі аспекти</a:t>
            </a:r>
            <a:endParaRPr lang="uk-UA" sz="3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ctr">
              <a:lnSpc>
                <a:spcPct val="150000"/>
              </a:lnSpc>
              <a:spcAft>
                <a:spcPts val="0"/>
              </a:spcAft>
            </a:pPr>
            <a:r>
              <a:rPr lang="uk-UA" sz="2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Закон України «Про основи національної безпеки» </a:t>
            </a:r>
          </a:p>
          <a:p>
            <a:pPr indent="450215" algn="ctr">
              <a:lnSpc>
                <a:spcPct val="150000"/>
              </a:lnSpc>
              <a:spcAft>
                <a:spcPts val="0"/>
              </a:spcAft>
            </a:pPr>
            <a:r>
              <a:rPr lang="uk-UA" sz="2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2000" b="1" i="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втратив чинність на підставі Закону </a:t>
            </a:r>
            <a:r>
              <a:rPr lang="uk-UA" sz="2000" b="1" i="1" u="sng" dirty="0" smtClean="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hlinkClick r:id="rId2"/>
              </a:rPr>
              <a:t>№ 2469-VIII від 21.06.2018</a:t>
            </a:r>
            <a:r>
              <a:rPr lang="uk-UA" sz="2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uk-UA" sz="2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a:t>
            </a:r>
            <a:r>
              <a:rPr lang="uk-UA"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аціональна безпека</a:t>
            </a:r>
            <a:r>
              <a:rPr lang="uk-UA"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«захищеність </a:t>
            </a:r>
            <a:r>
              <a:rPr lang="uk-UA"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життєво</a:t>
            </a:r>
            <a:r>
              <a:rPr lang="uk-UA"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важливих інтересів людини і громадянина, суспільства і держави, за якої забезпечуються сталий розвиток суспільства, своєчасне виявлення, запобігання і нейтралізація реальних та потенційних загроз національним інтересам у сферах, зокрема,  житлово-комунального господарства, енергетики та енергозбереження, функціонування природних монополій, використання надр при виникненні негативних тенденцій до створення потенційних або реальних загроз національним інтересам». </a:t>
            </a:r>
            <a:endParaRPr lang="uk-UA"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uk-UA" sz="2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Основні загрози національної безпеки (витяг) - </a:t>
            </a:r>
            <a:r>
              <a:rPr lang="uk-UA"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критична залежність національної економіки від кон'юнктури зовнішніх ринків, а також </a:t>
            </a:r>
            <a:r>
              <a:rPr lang="uk-UA"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неефективність використання паливно-енергетичних ресурсів, недостатні темпи диверсифікації джерел їх постачання та відсутність активної політики енергозбереження, що створює загрозу енергетичній безпеці держави.</a:t>
            </a:r>
            <a:endParaRPr lang="uk-UA"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Місце для номера слайда 3"/>
          <p:cNvSpPr>
            <a:spLocks noGrp="1"/>
          </p:cNvSpPr>
          <p:nvPr>
            <p:ph type="sldNum" sz="quarter" idx="12"/>
          </p:nvPr>
        </p:nvSpPr>
        <p:spPr/>
        <p:txBody>
          <a:bodyPr/>
          <a:lstStyle/>
          <a:p>
            <a:fld id="{F78DFBDC-D7E8-4EF0-BC50-7547D6E494C7}" type="slidenum">
              <a:rPr lang="uk-UA" smtClean="0"/>
              <a:t>4</a:t>
            </a:fld>
            <a:endParaRPr lang="uk-UA"/>
          </a:p>
        </p:txBody>
      </p:sp>
    </p:spTree>
    <p:extLst>
      <p:ext uri="{BB962C8B-B14F-4D97-AF65-F5344CB8AC3E}">
        <p14:creationId xmlns:p14="http://schemas.microsoft.com/office/powerpoint/2010/main" val="400262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691662" y="286776"/>
            <a:ext cx="11230707" cy="6001643"/>
          </a:xfrm>
          <a:prstGeom prst="rect">
            <a:avLst/>
          </a:prstGeom>
        </p:spPr>
        <p:txBody>
          <a:bodyPr wrap="square">
            <a:spAutoFit/>
          </a:bodyPr>
          <a:lstStyle/>
          <a:p>
            <a:pPr indent="450215" algn="ctr">
              <a:spcAft>
                <a:spcPts val="0"/>
              </a:spcAft>
            </a:pPr>
            <a:r>
              <a:rPr lang="uk-U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Закон України «Про національну безпеку України» </a:t>
            </a:r>
          </a:p>
          <a:p>
            <a:pPr indent="450215" algn="ctr">
              <a:spcAft>
                <a:spcPts val="0"/>
              </a:spcAft>
            </a:pPr>
            <a:r>
              <a:rPr lang="uk-U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(Відомості Верховної Ради (ВВР), 2018, № 31, ст.241)</a:t>
            </a:r>
            <a:endParaRPr lang="uk-UA"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uk-U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Державна безпека</a:t>
            </a:r>
            <a:r>
              <a:rPr lang="uk-U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захищеність державного суверенітету, територіальної цілісності і демократичного конституційного ладу та інших </a:t>
            </a:r>
            <a:r>
              <a:rPr lang="uk-UA"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життєво</a:t>
            </a:r>
            <a:r>
              <a:rPr lang="uk-U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важливих національних інтересів від реальних і потенційних загроз невоєнного характеру;</a:t>
            </a:r>
            <a:r>
              <a:rPr lang="uk-U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uk-UA"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uk-U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Національна безпека України</a:t>
            </a:r>
            <a:r>
              <a:rPr lang="uk-U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захищеність державного суверенітету, територіальної цілісності, демократичного конституційного ладу та інших національних інтересів України від реальних та потенційних загроз</a:t>
            </a:r>
            <a:r>
              <a:rPr lang="uk-UA" sz="2400" u="sng"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uk-U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Національні інтереси України</a:t>
            </a:r>
            <a:r>
              <a:rPr lang="uk-U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uk-UA"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життєво</a:t>
            </a:r>
            <a:r>
              <a:rPr lang="uk-U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важливі інтереси людини, суспільства і держави, реалізація яких забезпечує державний суверенітет України, її прогресивний демократичний розвиток, а також безпечні умови життєдіяльності і добробут її громадян;</a:t>
            </a:r>
            <a:endParaRPr lang="uk-UA"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uk-U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Загрози національній безпеці України</a:t>
            </a:r>
            <a:r>
              <a:rPr lang="uk-U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явища, тенденції і чинники, що унеможливлюють чи ускладнюють або можуть унеможливити чи ускладнити реалізацію національних інтересів та збереження національних цінностей України. </a:t>
            </a:r>
            <a:endParaRPr lang="uk-UA"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ctr">
              <a:spcAft>
                <a:spcPts val="0"/>
              </a:spcAft>
            </a:pPr>
            <a:r>
              <a:rPr lang="uk-UA" sz="2400" b="1" u="sng"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Які саме за явища, тенденції та чинники не зазначено.</a:t>
            </a:r>
            <a:endParaRPr lang="uk-UA"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Місце для номера слайда 3"/>
          <p:cNvSpPr>
            <a:spLocks noGrp="1"/>
          </p:cNvSpPr>
          <p:nvPr>
            <p:ph type="sldNum" sz="quarter" idx="12"/>
          </p:nvPr>
        </p:nvSpPr>
        <p:spPr/>
        <p:txBody>
          <a:bodyPr/>
          <a:lstStyle/>
          <a:p>
            <a:fld id="{F78DFBDC-D7E8-4EF0-BC50-7547D6E494C7}" type="slidenum">
              <a:rPr lang="uk-UA" smtClean="0"/>
              <a:t>5</a:t>
            </a:fld>
            <a:endParaRPr lang="uk-UA"/>
          </a:p>
        </p:txBody>
      </p:sp>
    </p:spTree>
    <p:extLst>
      <p:ext uri="{BB962C8B-B14F-4D97-AF65-F5344CB8AC3E}">
        <p14:creationId xmlns:p14="http://schemas.microsoft.com/office/powerpoint/2010/main" val="3009821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762000" y="175846"/>
            <a:ext cx="11301047" cy="6860789"/>
          </a:xfrm>
          <a:prstGeom prst="rect">
            <a:avLst/>
          </a:prstGeom>
        </p:spPr>
        <p:txBody>
          <a:bodyPr wrap="square">
            <a:spAutoFit/>
          </a:bodyPr>
          <a:lstStyle/>
          <a:p>
            <a:pPr indent="450215" algn="ctr">
              <a:spcAft>
                <a:spcPts val="0"/>
              </a:spcAft>
            </a:pPr>
            <a:r>
              <a:rPr lang="uk-U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Проект Закону</a:t>
            </a:r>
            <a:r>
              <a:rPr lang="uk-U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«Про засади державної політики у сфері енергетичної безпеки України» </a:t>
            </a:r>
          </a:p>
          <a:p>
            <a:pPr indent="450215" algn="ctr">
              <a:spcAft>
                <a:spcPts val="0"/>
              </a:spcAft>
            </a:pPr>
            <a:r>
              <a:rPr lang="uk-U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реєстр №8609</a:t>
            </a:r>
            <a:r>
              <a:rPr lang="uk-UA"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від 13.07.2018 р.).</a:t>
            </a:r>
          </a:p>
          <a:p>
            <a:pPr algn="just">
              <a:lnSpc>
                <a:spcPct val="107000"/>
              </a:lnSpc>
              <a:spcAft>
                <a:spcPts val="800"/>
              </a:spcAft>
            </a:pPr>
            <a:endParaRPr lang="uk-UA" sz="2400"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uk-UA" sz="2400" b="1" dirty="0" smtClean="0">
                <a:effectLst/>
                <a:latin typeface="Times New Roman" panose="02020603050405020304" pitchFamily="18" charset="0"/>
                <a:ea typeface="Calibri" panose="020F0502020204030204" pitchFamily="34" charset="0"/>
                <a:cs typeface="Times New Roman" panose="02020603050405020304" pitchFamily="18" charset="0"/>
              </a:rPr>
              <a:t>Енергетична безпека </a:t>
            </a: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 стан функціонування паливно-енергетичного комплексу та національної економіки в цілому, за якого усі споживачі мають постійний безперебійний доступ до послуг енергозабезпечення у повному необхідному обсязі за прийнятних економічних, екологічних та соціальних умов, існують умови для запобігання та адаптації різким змінам цін на паливно-енергетичні ресурси та умов їх постачання, а інші країни або внутрішні сили не чинять політико-економічного та силового тиску на вибір та провадження енергетичної політики держави. </a:t>
            </a:r>
          </a:p>
          <a:p>
            <a:pPr algn="just">
              <a:lnSpc>
                <a:spcPct val="107000"/>
              </a:lnSpc>
              <a:spcAft>
                <a:spcPts val="800"/>
              </a:spcAft>
            </a:pPr>
            <a:r>
              <a:rPr lang="uk-UA" sz="2400" b="1" dirty="0" smtClean="0">
                <a:effectLst/>
                <a:latin typeface="Times New Roman" panose="02020603050405020304" pitchFamily="18" charset="0"/>
                <a:ea typeface="Calibri" panose="020F0502020204030204" pitchFamily="34" charset="0"/>
                <a:cs typeface="Times New Roman" panose="02020603050405020304" pitchFamily="18" charset="0"/>
              </a:rPr>
              <a:t>Загрози енергетичній безпеці </a:t>
            </a: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 це короткочасні або тривалі події, наявні або потенційно можливі явища або чинники, які можуть дестабілізувати роботу паливно-енергетичного комплексу країни, обмежити або порушити енергозабезпечення, призвести до аварій та інших негативних наслідків для паливно-енергетичного комплексу, економіки та суспільства; </a:t>
            </a:r>
          </a:p>
          <a:p>
            <a:pPr indent="450215" algn="ctr">
              <a:spcAft>
                <a:spcPts val="0"/>
              </a:spcAft>
            </a:pPr>
            <a:endParaRPr lang="uk-UA" sz="1400" dirty="0" smtClean="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Місце для номера слайда 3"/>
          <p:cNvSpPr>
            <a:spLocks noGrp="1"/>
          </p:cNvSpPr>
          <p:nvPr>
            <p:ph type="sldNum" sz="quarter" idx="12"/>
          </p:nvPr>
        </p:nvSpPr>
        <p:spPr/>
        <p:txBody>
          <a:bodyPr/>
          <a:lstStyle/>
          <a:p>
            <a:fld id="{F78DFBDC-D7E8-4EF0-BC50-7547D6E494C7}" type="slidenum">
              <a:rPr lang="uk-UA" smtClean="0"/>
              <a:t>6</a:t>
            </a:fld>
            <a:endParaRPr lang="uk-UA"/>
          </a:p>
        </p:txBody>
      </p:sp>
    </p:spTree>
    <p:extLst>
      <p:ext uri="{BB962C8B-B14F-4D97-AF65-F5344CB8AC3E}">
        <p14:creationId xmlns:p14="http://schemas.microsoft.com/office/powerpoint/2010/main" val="2718623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808892" y="296556"/>
            <a:ext cx="11289323" cy="6196568"/>
          </a:xfrm>
          <a:prstGeom prst="rect">
            <a:avLst/>
          </a:prstGeom>
        </p:spPr>
        <p:txBody>
          <a:bodyPr wrap="square">
            <a:spAutoFit/>
          </a:bodyPr>
          <a:lstStyle/>
          <a:p>
            <a:pPr marR="89535" indent="450215" algn="r">
              <a:spcAft>
                <a:spcPts val="800"/>
              </a:spcAft>
            </a:pPr>
            <a:r>
              <a:rPr lang="uk-UA"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Продовження</a:t>
            </a:r>
            <a:endParaRPr lang="uk-UA" sz="1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R="89535" indent="450215" algn="just">
              <a:spcAft>
                <a:spcPts val="800"/>
              </a:spcAft>
            </a:pPr>
            <a:r>
              <a:rPr lang="uk-U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Законопроект </a:t>
            </a:r>
            <a:r>
              <a:rPr lang="uk-UA"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визначає</a:t>
            </a:r>
            <a:r>
              <a:rPr lang="uk-U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uk-UA"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Bef>
                <a:spcPts val="600"/>
              </a:spcBef>
              <a:spcAft>
                <a:spcPts val="1000"/>
              </a:spcAft>
              <a:tabLst>
                <a:tab pos="5004435" algn="l"/>
              </a:tabLst>
            </a:pPr>
            <a:r>
              <a:rPr lang="uk-UA" sz="2400" kern="50" spc="100" dirty="0">
                <a:latin typeface="Times New Roman" panose="02020603050405020304" pitchFamily="18" charset="0"/>
                <a:ea typeface="Calibri" panose="020F0502020204030204" pitchFamily="34" charset="0"/>
                <a:cs typeface="Times New Roman" panose="02020603050405020304" pitchFamily="18" charset="0"/>
              </a:rPr>
              <a:t>Національні інтереси України у сфері енергетичної безпеки. </a:t>
            </a:r>
            <a:endParaRPr lang="uk-UA"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Bef>
                <a:spcPts val="600"/>
              </a:spcBef>
              <a:spcAft>
                <a:spcPts val="1000"/>
              </a:spcAft>
              <a:tabLst>
                <a:tab pos="5004435" algn="l"/>
              </a:tabLst>
            </a:pPr>
            <a:r>
              <a:rPr lang="uk-UA" sz="2400" kern="50" spc="100" dirty="0">
                <a:latin typeface="Times New Roman" panose="02020603050405020304" pitchFamily="18" charset="0"/>
                <a:ea typeface="Calibri" panose="020F0502020204030204" pitchFamily="34" charset="0"/>
                <a:cs typeface="Times New Roman" panose="02020603050405020304" pitchFamily="18" charset="0"/>
              </a:rPr>
              <a:t>Основні принципи реалізації державної політики у сфері забезпечення енергетичної безпеки. </a:t>
            </a:r>
            <a:endParaRPr lang="uk-UA"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600"/>
              </a:spcBef>
              <a:spcAft>
                <a:spcPts val="1000"/>
              </a:spcAft>
              <a:tabLst>
                <a:tab pos="5004435" algn="l"/>
              </a:tabLst>
            </a:pPr>
            <a:r>
              <a:rPr lang="uk-UA" sz="2400" kern="50" spc="100" dirty="0">
                <a:latin typeface="Times New Roman" panose="02020603050405020304" pitchFamily="18" charset="0"/>
                <a:ea typeface="Calibri" panose="020F0502020204030204" pitchFamily="34" charset="0"/>
                <a:cs typeface="Times New Roman" panose="02020603050405020304" pitchFamily="18" charset="0"/>
              </a:rPr>
              <a:t> </a:t>
            </a:r>
            <a:r>
              <a:rPr lang="uk-UA" sz="2400" kern="50" spc="100" dirty="0" smtClean="0">
                <a:latin typeface="Times New Roman" panose="02020603050405020304" pitchFamily="18" charset="0"/>
                <a:ea typeface="Calibri" panose="020F0502020204030204" pitchFamily="34" charset="0"/>
                <a:cs typeface="Times New Roman" panose="02020603050405020304" pitchFamily="18" charset="0"/>
              </a:rPr>
              <a:t>    Розподіл </a:t>
            </a:r>
            <a:r>
              <a:rPr lang="uk-UA" sz="2400" kern="50" spc="100" dirty="0">
                <a:latin typeface="Times New Roman" panose="02020603050405020304" pitchFamily="18" charset="0"/>
                <a:ea typeface="Calibri" panose="020F0502020204030204" pitchFamily="34" charset="0"/>
                <a:cs typeface="Times New Roman" panose="02020603050405020304" pitchFamily="18" charset="0"/>
              </a:rPr>
              <a:t>сфер впливу та дій в частині забезпечення енергетичної безпеки. Зокрема, Верховна Рада України визначає основні загрози енергетичній безпеці України, національні інтереси в сфері енергетичної безпеки та засади внутрішньої та зовнішньої політики у сфері забезпечення енергетичної безпеки України;</a:t>
            </a:r>
            <a:endParaRPr lang="uk-UA"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spcBef>
                <a:spcPts val="600"/>
              </a:spcBef>
              <a:spcAft>
                <a:spcPts val="1000"/>
              </a:spcAft>
              <a:tabLst>
                <a:tab pos="5004435" algn="l"/>
              </a:tabLst>
            </a:pPr>
            <a:r>
              <a:rPr lang="uk-UA" sz="2400" kern="50" spc="100" dirty="0">
                <a:latin typeface="Times New Roman" panose="02020603050405020304" pitchFamily="18" charset="0"/>
                <a:ea typeface="Calibri" panose="020F0502020204030204" pitchFamily="34" charset="0"/>
                <a:cs typeface="Times New Roman" panose="02020603050405020304" pitchFamily="18" charset="0"/>
              </a:rPr>
              <a:t>Основні внутрішні та зовнішні загрози енергетичній безпеці. </a:t>
            </a:r>
            <a:endParaRPr lang="uk-UA"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r>
              <a:rPr lang="uk-UA" sz="2400" kern="50" spc="100" dirty="0" smtClean="0">
                <a:latin typeface="Times New Roman" panose="02020603050405020304" pitchFamily="18" charset="0"/>
                <a:ea typeface="Calibri" panose="020F0502020204030204" pitchFamily="34" charset="0"/>
                <a:cs typeface="Times New Roman" panose="02020603050405020304" pitchFamily="18" charset="0"/>
              </a:rPr>
              <a:t>     Пріоритети </a:t>
            </a:r>
            <a:r>
              <a:rPr lang="uk-UA" sz="2400" kern="50" spc="100" dirty="0">
                <a:latin typeface="Times New Roman" panose="02020603050405020304" pitchFamily="18" charset="0"/>
                <a:ea typeface="Calibri" panose="020F0502020204030204" pitchFamily="34" charset="0"/>
                <a:cs typeface="Times New Roman" panose="02020603050405020304" pitchFamily="18" charset="0"/>
              </a:rPr>
              <a:t>та напрями державної політики  у сфері забезпечення енергетичної безпеки (зокрема, здійснюється їх поділ на внутрішні та зовнішні).</a:t>
            </a:r>
            <a:endParaRPr lang="uk-UA" sz="2400" dirty="0">
              <a:latin typeface="Times New Roman" panose="02020603050405020304" pitchFamily="18" charset="0"/>
              <a:cs typeface="Times New Roman" panose="02020603050405020304" pitchFamily="18" charset="0"/>
            </a:endParaRPr>
          </a:p>
        </p:txBody>
      </p:sp>
      <p:sp>
        <p:nvSpPr>
          <p:cNvPr id="4" name="Місце для номера слайда 3"/>
          <p:cNvSpPr>
            <a:spLocks noGrp="1"/>
          </p:cNvSpPr>
          <p:nvPr>
            <p:ph type="sldNum" sz="quarter" idx="12"/>
          </p:nvPr>
        </p:nvSpPr>
        <p:spPr/>
        <p:txBody>
          <a:bodyPr/>
          <a:lstStyle/>
          <a:p>
            <a:fld id="{F78DFBDC-D7E8-4EF0-BC50-7547D6E494C7}" type="slidenum">
              <a:rPr lang="uk-UA" smtClean="0"/>
              <a:t>7</a:t>
            </a:fld>
            <a:endParaRPr lang="uk-UA"/>
          </a:p>
        </p:txBody>
      </p:sp>
    </p:spTree>
    <p:extLst>
      <p:ext uri="{BB962C8B-B14F-4D97-AF65-F5344CB8AC3E}">
        <p14:creationId xmlns:p14="http://schemas.microsoft.com/office/powerpoint/2010/main" val="4035614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820616" y="379219"/>
            <a:ext cx="11160369" cy="6124754"/>
          </a:xfrm>
          <a:prstGeom prst="rect">
            <a:avLst/>
          </a:prstGeom>
        </p:spPr>
        <p:txBody>
          <a:bodyPr wrap="square">
            <a:spAutoFit/>
          </a:bodyPr>
          <a:lstStyle/>
          <a:p>
            <a:pPr algn="just"/>
            <a:r>
              <a:rPr lang="uk-UA" sz="2800" dirty="0" smtClean="0">
                <a:latin typeface="Times New Roman" panose="02020603050405020304" pitchFamily="18" charset="0"/>
                <a:cs typeface="Times New Roman" panose="02020603050405020304" pitchFamily="18" charset="0"/>
              </a:rPr>
              <a:t>Подальші пріоритети.</a:t>
            </a:r>
          </a:p>
          <a:p>
            <a:pPr algn="just"/>
            <a:endParaRPr lang="uk-UA" sz="2800" dirty="0" smtClean="0">
              <a:latin typeface="Times New Roman" panose="02020603050405020304" pitchFamily="18" charset="0"/>
              <a:cs typeface="Times New Roman" panose="02020603050405020304" pitchFamily="18" charset="0"/>
            </a:endParaRPr>
          </a:p>
          <a:p>
            <a:pPr algn="just"/>
            <a:r>
              <a:rPr lang="uk-UA" sz="2800" dirty="0" smtClean="0">
                <a:latin typeface="Times New Roman" panose="02020603050405020304" pitchFamily="18" charset="0"/>
                <a:cs typeface="Times New Roman" panose="02020603050405020304" pitchFamily="18" charset="0"/>
              </a:rPr>
              <a:t>Договір про заснування Енергетичного Співтовариства та Угода про асоціацію між Україною, з однієї сторони, та Європейським Союзом, Європейським співтовариством з атомної енергії і їхніми державами-членами, з іншої сторони.</a:t>
            </a:r>
          </a:p>
          <a:p>
            <a:pPr algn="just"/>
            <a:endParaRPr lang="uk-UA" sz="2800" dirty="0" smtClean="0">
              <a:latin typeface="Times New Roman" panose="02020603050405020304" pitchFamily="18" charset="0"/>
              <a:cs typeface="Times New Roman" panose="02020603050405020304" pitchFamily="18" charset="0"/>
            </a:endParaRPr>
          </a:p>
          <a:p>
            <a:pPr algn="just"/>
            <a:r>
              <a:rPr lang="uk-UA" sz="2800" dirty="0" smtClean="0">
                <a:latin typeface="Times New Roman" panose="02020603050405020304" pitchFamily="18" charset="0"/>
                <a:cs typeface="Times New Roman" panose="02020603050405020304" pitchFamily="18" charset="0"/>
              </a:rPr>
              <a:t>Напрями - забезпечення енергетичної безпеки шляхом створення стратегічних резервів енергетичних ресурсів (інфраструктури, сховищ нафти, нафтопродуктів, газу, вугілля), підвищення енергоефективності і зниження енерговитрат в усіх сферах економіки, впровадження інноваційних технологій у процеси видобутку, переробки, зберігання, транспортування та споживання енергоресурсів, розвиток альтернативної енергетики. </a:t>
            </a:r>
            <a:endParaRPr lang="uk-UA" sz="2800" dirty="0">
              <a:latin typeface="Times New Roman" panose="02020603050405020304" pitchFamily="18" charset="0"/>
              <a:cs typeface="Times New Roman" panose="02020603050405020304" pitchFamily="18" charset="0"/>
            </a:endParaRPr>
          </a:p>
        </p:txBody>
      </p:sp>
      <p:sp>
        <p:nvSpPr>
          <p:cNvPr id="6" name="Місце для номера слайда 5"/>
          <p:cNvSpPr>
            <a:spLocks noGrp="1"/>
          </p:cNvSpPr>
          <p:nvPr>
            <p:ph type="sldNum" sz="quarter" idx="12"/>
          </p:nvPr>
        </p:nvSpPr>
        <p:spPr/>
        <p:txBody>
          <a:bodyPr/>
          <a:lstStyle/>
          <a:p>
            <a:fld id="{F78DFBDC-D7E8-4EF0-BC50-7547D6E494C7}" type="slidenum">
              <a:rPr lang="uk-UA" smtClean="0"/>
              <a:t>8</a:t>
            </a:fld>
            <a:endParaRPr lang="uk-UA"/>
          </a:p>
        </p:txBody>
      </p:sp>
    </p:spTree>
    <p:extLst>
      <p:ext uri="{BB962C8B-B14F-4D97-AF65-F5344CB8AC3E}">
        <p14:creationId xmlns:p14="http://schemas.microsoft.com/office/powerpoint/2010/main" val="3199483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949569" y="550984"/>
            <a:ext cx="11031416" cy="5565947"/>
          </a:xfrm>
          <a:prstGeom prst="rect">
            <a:avLst/>
          </a:prstGeom>
        </p:spPr>
        <p:txBody>
          <a:bodyPr wrap="square">
            <a:spAutoFit/>
          </a:bodyPr>
          <a:lstStyle/>
          <a:p>
            <a:pPr indent="450215" algn="ctr">
              <a:lnSpc>
                <a:spcPct val="150000"/>
              </a:lnSpc>
              <a:spcAft>
                <a:spcPts val="0"/>
              </a:spcAft>
            </a:pPr>
            <a:r>
              <a:rPr lang="uk-U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Імплементація Директиви ЄЕС 119 щодо створення системи мінімальних резервів нафти і нафтопродуктів.</a:t>
            </a:r>
            <a:endParaRPr lang="uk-UA"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uk-UA" sz="2400" u="sng" dirty="0" smtClean="0">
                <a:effectLst/>
                <a:latin typeface="Times New Roman" panose="02020603050405020304" pitchFamily="18" charset="0"/>
                <a:ea typeface="Calibri" panose="020F0502020204030204" pitchFamily="34" charset="0"/>
                <a:cs typeface="Times New Roman" panose="02020603050405020304" pitchFamily="18" charset="0"/>
              </a:rPr>
              <a:t>Директива зобов'язує, аби ці резерви нафти були фізично доступними у будь-який час.</a:t>
            </a: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 Директива вдосконалила </a:t>
            </a:r>
            <a:r>
              <a:rPr lang="uk-UA" sz="2400" dirty="0" err="1" smtClean="0">
                <a:effectLst/>
                <a:latin typeface="Times New Roman" panose="02020603050405020304" pitchFamily="18" charset="0"/>
                <a:ea typeface="Calibri" panose="020F0502020204030204" pitchFamily="34" charset="0"/>
                <a:cs typeface="Times New Roman" panose="02020603050405020304" pitchFamily="18" charset="0"/>
              </a:rPr>
              <a:t>т.зв</a:t>
            </a: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 надзвичайні процедури, а саме: </a:t>
            </a:r>
            <a:r>
              <a:rPr lang="uk-UA" sz="2400" u="sng" dirty="0" smtClean="0">
                <a:effectLst/>
                <a:latin typeface="Times New Roman" panose="02020603050405020304" pitchFamily="18" charset="0"/>
                <a:ea typeface="Calibri" panose="020F0502020204030204" pitchFamily="34" charset="0"/>
                <a:cs typeface="Times New Roman" panose="02020603050405020304" pitchFamily="18" charset="0"/>
              </a:rPr>
              <a:t>повинні бути розроблені необхідні процедури та плани дій на випадок надзвичайних ситуацій.</a:t>
            </a: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 Директива містить спеціальні правила, які застосовуються як у випадку глобальної кризи так і у разі виникнення труднощів у постачанні нафти до держави-члена ЄС (в нашому випадку члена Енергетичного Співтовариства).</a:t>
            </a:r>
          </a:p>
          <a:p>
            <a:pPr indent="450215" algn="just">
              <a:lnSpc>
                <a:spcPct val="150000"/>
              </a:lnSpc>
              <a:spcAft>
                <a:spcPts val="0"/>
              </a:spcAft>
            </a:pPr>
            <a:r>
              <a:rPr lang="uk-UA" sz="2400" u="sng" dirty="0" smtClean="0">
                <a:effectLst/>
                <a:latin typeface="Times New Roman" panose="02020603050405020304" pitchFamily="18" charset="0"/>
                <a:ea typeface="Calibri" panose="020F0502020204030204" pitchFamily="34" charset="0"/>
                <a:cs typeface="Times New Roman" panose="02020603050405020304" pitchFamily="18" charset="0"/>
              </a:rPr>
              <a:t>Найближча мета - прийняття законодавчого акту «Про створення системи мінімальних резервів нафти та нафтопродуктів»</a:t>
            </a:r>
            <a:endParaRPr lang="uk-UA"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Місце для номера слайда 2"/>
          <p:cNvSpPr>
            <a:spLocks noGrp="1"/>
          </p:cNvSpPr>
          <p:nvPr>
            <p:ph type="sldNum" sz="quarter" idx="12"/>
          </p:nvPr>
        </p:nvSpPr>
        <p:spPr/>
        <p:txBody>
          <a:bodyPr/>
          <a:lstStyle/>
          <a:p>
            <a:fld id="{F78DFBDC-D7E8-4EF0-BC50-7547D6E494C7}" type="slidenum">
              <a:rPr lang="uk-UA" smtClean="0"/>
              <a:t>9</a:t>
            </a:fld>
            <a:endParaRPr lang="uk-UA"/>
          </a:p>
        </p:txBody>
      </p:sp>
    </p:spTree>
    <p:extLst>
      <p:ext uri="{BB962C8B-B14F-4D97-AF65-F5344CB8AC3E}">
        <p14:creationId xmlns:p14="http://schemas.microsoft.com/office/powerpoint/2010/main" val="215354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1074</Words>
  <Application>Microsoft Office PowerPoint</Application>
  <PresentationFormat>Произвольный</PresentationFormat>
  <Paragraphs>74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Павло Валерійович Тимофієв</dc:creator>
  <cp:lastModifiedBy>Олександр</cp:lastModifiedBy>
  <cp:revision>8</cp:revision>
  <dcterms:created xsi:type="dcterms:W3CDTF">2018-12-20T13:31:33Z</dcterms:created>
  <dcterms:modified xsi:type="dcterms:W3CDTF">2018-12-21T07:26:10Z</dcterms:modified>
</cp:coreProperties>
</file>