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9"/>
  </p:notesMasterIdLst>
  <p:sldIdLst>
    <p:sldId id="257" r:id="rId2"/>
    <p:sldId id="312" r:id="rId3"/>
    <p:sldId id="313" r:id="rId4"/>
    <p:sldId id="258" r:id="rId5"/>
    <p:sldId id="315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9" r:id="rId17"/>
    <p:sldId id="327" r:id="rId18"/>
    <p:sldId id="328" r:id="rId19"/>
    <p:sldId id="330" r:id="rId20"/>
    <p:sldId id="331" r:id="rId21"/>
    <p:sldId id="333" r:id="rId22"/>
    <p:sldId id="332" r:id="rId23"/>
    <p:sldId id="334" r:id="rId24"/>
    <p:sldId id="335" r:id="rId25"/>
    <p:sldId id="336" r:id="rId26"/>
    <p:sldId id="337" r:id="rId27"/>
    <p:sldId id="339" r:id="rId2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94" autoAdjust="0"/>
    <p:restoredTop sz="64717" autoAdjust="0"/>
  </p:normalViewPr>
  <p:slideViewPr>
    <p:cSldViewPr>
      <p:cViewPr>
        <p:scale>
          <a:sx n="55" d="100"/>
          <a:sy n="55" d="100"/>
        </p:scale>
        <p:origin x="-5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notesViewPr>
    <p:cSldViewPr>
      <p:cViewPr>
        <p:scale>
          <a:sx n="100" d="100"/>
          <a:sy n="100" d="100"/>
        </p:scale>
        <p:origin x="-474" y="5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52FBC-C990-48D0-A851-F2AFB49D5721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1DC5E-8779-4E09-9F36-EF3B9FA361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325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0B1B97-6113-43E4-87DB-EE26DD70E131}" type="slidenum">
              <a:rPr lang="ru-RU" smtClean="0"/>
              <a:pPr eaLnBrk="1" hangingPunct="1"/>
              <a:t>1</a:t>
            </a:fld>
            <a:endParaRPr lang="ru-RU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10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11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12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13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14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15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16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17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18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2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21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22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23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24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25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26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27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3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5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 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6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/>
              <a:t> 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7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8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6325" y="684213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1DC5E-8779-4E09-9F36-EF3B9FA36144}" type="slidenum">
              <a:rPr lang="uk-UA" smtClean="0"/>
              <a:t>9</a:t>
            </a:fld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74" t="141429" r="-42567" b="-225523"/>
          <a:stretch/>
        </p:blipFill>
        <p:spPr>
          <a:xfrm>
            <a:off x="1028700" y="3851919"/>
            <a:ext cx="2333625" cy="31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9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88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199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578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1D10D-1F16-4EEE-BB03-5432B6401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96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395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831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191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8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1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497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751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52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BAE12-5178-4CBF-B11A-EC11821BB837}" type="datetimeFigureOut">
              <a:rPr lang="uk-UA" smtClean="0"/>
              <a:t>19.04.2017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F202-5844-4CCD-9AF3-05304DA1C7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68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ndratov@niss.gov.u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668584-4602-468A-B78B-3EC75C14F143}" type="slidenum">
              <a:rPr lang="ru-RU" smtClean="0"/>
              <a:pPr eaLnBrk="1" hangingPunct="1"/>
              <a:t>1</a:t>
            </a:fld>
            <a:endParaRPr lang="ru-RU" dirty="0" smtClean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68313" y="476250"/>
            <a:ext cx="820737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C</a:t>
            </a:r>
            <a:r>
              <a:rPr lang="ru-RU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п</a:t>
            </a:r>
            <a:r>
              <a:rPr lang="uk-UA" sz="28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ільна</a:t>
            </a:r>
            <a:r>
              <a:rPr lang="uk-UA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нарада МЕРГ та Робочої групи щодо співробітництв з НАТО з питань енергетичної безпеки</a:t>
            </a:r>
            <a:endParaRPr lang="uk-UA" sz="2800" i="1" dirty="0"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uk-UA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 квітня 2017 </a:t>
            </a:r>
            <a:r>
              <a:rPr lang="uk-UA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року</a:t>
            </a:r>
            <a:endParaRPr lang="en-US" sz="2400" dirty="0">
              <a:solidFill>
                <a:srgbClr val="0099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uk-UA" sz="2400" b="1" i="1" dirty="0">
              <a:solidFill>
                <a:srgbClr val="0099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en-US" sz="400" b="1" i="1" dirty="0">
              <a:solidFill>
                <a:srgbClr val="0099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uk-UA" sz="4000" b="1" i="1" dirty="0" smtClean="0"/>
              <a:t>Про передовий зарубіжний досвід планування дій у кризових ситуаціях на прикладі США</a:t>
            </a:r>
            <a:endParaRPr lang="en-US" sz="3600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endParaRPr lang="en-US" sz="200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endParaRPr lang="en-US" sz="200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endParaRPr lang="en-US" sz="200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endParaRPr lang="en-US" sz="200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endParaRPr lang="en-US" sz="200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endParaRPr lang="en-US" sz="200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endParaRPr lang="en-US" sz="200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r>
              <a:rPr lang="uk-UA" sz="3600" b="1" i="1" dirty="0">
                <a:solidFill>
                  <a:srgbClr val="3333CC"/>
                </a:solidFill>
                <a:latin typeface="Calibri" pitchFamily="34" charset="0"/>
              </a:rPr>
              <a:t>Кондратов Сергій Іванович</a:t>
            </a:r>
          </a:p>
          <a:p>
            <a:pPr algn="ctr">
              <a:defRPr/>
            </a:pPr>
            <a:r>
              <a:rPr lang="uk-UA" sz="2400" i="1" dirty="0">
                <a:solidFill>
                  <a:srgbClr val="3333CC"/>
                </a:solidFill>
              </a:rPr>
              <a:t>Національний інститут стратегічних досліджень</a:t>
            </a:r>
          </a:p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  <a:hlinkClick r:id="rId3"/>
              </a:rPr>
              <a:t>kondratov@niss.gov.ua</a:t>
            </a:r>
            <a:endParaRPr lang="ru-RU" sz="2400" i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10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АРХІТЕКТУРА ПЛАНУВАННЯ-3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196752"/>
            <a:ext cx="8136904" cy="50405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Планування не обмежується реагуванням на НС, а включає:</a:t>
            </a:r>
          </a:p>
          <a:p>
            <a:pPr lvl="1"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 стратегії внутрішньої безпеки</a:t>
            </a:r>
          </a:p>
          <a:p>
            <a:pPr lvl="1"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 стратегічні плани розвитку міст</a:t>
            </a:r>
          </a:p>
          <a:p>
            <a:pPr lvl="1"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 плани ліквідації та </a:t>
            </a:r>
            <a:r>
              <a:rPr lang="uk-UA" sz="3600" dirty="0" err="1" smtClean="0">
                <a:sym typeface="Symbol"/>
              </a:rPr>
              <a:t>помякшення</a:t>
            </a:r>
            <a:r>
              <a:rPr lang="uk-UA" sz="3600" dirty="0" smtClean="0">
                <a:sym typeface="Symbol"/>
              </a:rPr>
              <a:t> наслідків</a:t>
            </a:r>
          </a:p>
          <a:p>
            <a:pPr lvl="1"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 плани відновлення</a:t>
            </a:r>
          </a:p>
          <a:p>
            <a:pPr lvl="1"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 плани дій під час інцидентів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uk-UA" sz="3600" dirty="0" smtClean="0"/>
              <a:t>Плани виконуються у рамках 1 чи більше місій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729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11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АРХІТЕКТУРА ПЛАНУВАННЯ-4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136904" cy="50405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dirty="0"/>
              <a:t>Архітектура </a:t>
            </a:r>
            <a:r>
              <a:rPr lang="uk-UA" sz="3600" dirty="0" smtClean="0"/>
              <a:t>– </a:t>
            </a:r>
            <a:r>
              <a:rPr lang="uk-UA" sz="3600" dirty="0" err="1" smtClean="0"/>
              <a:t>основопол</a:t>
            </a:r>
            <a:r>
              <a:rPr lang="uk-UA" sz="3600" dirty="0" smtClean="0"/>
              <a:t>. елемент </a:t>
            </a:r>
            <a:r>
              <a:rPr lang="uk-UA" sz="3600" b="1" i="1" dirty="0"/>
              <a:t>Планування з метою надання ресурсів і </a:t>
            </a:r>
            <a:r>
              <a:rPr lang="uk-UA" sz="3600" b="1" i="1" dirty="0" smtClean="0"/>
              <a:t>можливостей</a:t>
            </a:r>
            <a:r>
              <a:rPr lang="en-US" sz="3600" b="1" i="1" dirty="0" smtClean="0"/>
              <a:t>, </a:t>
            </a:r>
            <a:r>
              <a:rPr lang="ru-RU" sz="3600" dirty="0" err="1" smtClean="0"/>
              <a:t>який</a:t>
            </a:r>
            <a:r>
              <a:rPr lang="ru-RU" sz="3600" dirty="0" smtClean="0"/>
              <a:t> </a:t>
            </a:r>
            <a:r>
              <a:rPr lang="uk-UA" sz="3600" dirty="0" smtClean="0"/>
              <a:t>є</a:t>
            </a:r>
            <a:r>
              <a:rPr lang="uk-UA" sz="3600" b="1" i="1" dirty="0" smtClean="0"/>
              <a:t> </a:t>
            </a:r>
            <a:r>
              <a:rPr lang="uk-UA" sz="3600" dirty="0" smtClean="0"/>
              <a:t>компонентом </a:t>
            </a:r>
            <a:r>
              <a:rPr lang="uk-UA" sz="3600" b="1" i="1" dirty="0"/>
              <a:t>Національної системи готовності</a:t>
            </a:r>
            <a:r>
              <a:rPr lang="uk-UA" sz="3600" b="1" dirty="0"/>
              <a:t> </a:t>
            </a:r>
            <a:endParaRPr lang="uk-UA" sz="3600" b="1" i="1" dirty="0" smtClean="0"/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uk-UA" sz="3600" dirty="0"/>
              <a:t>Архітектура також включає: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3400" i="1" dirty="0" smtClean="0"/>
              <a:t> </a:t>
            </a:r>
            <a:r>
              <a:rPr lang="uk-UA" sz="3400" b="1" i="1" dirty="0" smtClean="0"/>
              <a:t>Концептуальні </a:t>
            </a:r>
            <a:r>
              <a:rPr lang="uk-UA" sz="3400" b="1" i="1" dirty="0"/>
              <a:t>основи </a:t>
            </a:r>
            <a:r>
              <a:rPr lang="uk-UA" sz="3400" b="1" i="1" dirty="0" smtClean="0"/>
              <a:t>націонал. планування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3400" dirty="0" smtClean="0"/>
              <a:t>  </a:t>
            </a:r>
            <a:r>
              <a:rPr lang="uk-UA" sz="3400" b="1" i="1" dirty="0" smtClean="0"/>
              <a:t>Федеральні </a:t>
            </a:r>
            <a:r>
              <a:rPr lang="uk-UA" sz="3400" b="1" i="1" dirty="0"/>
              <a:t>міжвідомчі </a:t>
            </a:r>
            <a:r>
              <a:rPr lang="uk-UA" sz="3400" b="1" i="1" dirty="0" err="1" smtClean="0"/>
              <a:t>операт</a:t>
            </a:r>
            <a:r>
              <a:rPr lang="uk-UA" sz="3400" b="1" i="1" dirty="0" smtClean="0"/>
              <a:t>. плани</a:t>
            </a:r>
            <a:r>
              <a:rPr lang="uk-UA" sz="3400" dirty="0" smtClean="0"/>
              <a:t>,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3400" dirty="0" smtClean="0"/>
              <a:t>  інші оперативні </a:t>
            </a:r>
            <a:r>
              <a:rPr lang="uk-UA" sz="3400" dirty="0"/>
              <a:t>плани</a:t>
            </a:r>
            <a:r>
              <a:rPr lang="uk-UA" sz="3600" dirty="0"/>
              <a:t>. </a:t>
            </a:r>
          </a:p>
          <a:p>
            <a:pPr>
              <a:lnSpc>
                <a:spcPct val="80000"/>
              </a:lnSpc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9010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ПЛАНУВАННЯ СТРАТЕГІЧНОГО РІВНЯ 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136904" cy="50405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dirty="0"/>
              <a:t>д</a:t>
            </a:r>
            <a:r>
              <a:rPr lang="uk-UA" sz="3600" dirty="0" smtClean="0"/>
              <a:t>ає концепт. </a:t>
            </a:r>
            <a:r>
              <a:rPr lang="uk-UA" sz="3600" dirty="0"/>
              <a:t>о</a:t>
            </a:r>
            <a:r>
              <a:rPr lang="uk-UA" sz="3600" dirty="0" smtClean="0"/>
              <a:t>снову керування діяльністю у сфері </a:t>
            </a:r>
            <a:r>
              <a:rPr lang="uk-UA" sz="3600" dirty="0" err="1" smtClean="0"/>
              <a:t>внутрішн</a:t>
            </a:r>
            <a:r>
              <a:rPr lang="uk-UA" sz="3600" dirty="0" smtClean="0"/>
              <a:t>. безпеки</a:t>
            </a:r>
          </a:p>
          <a:p>
            <a:pPr>
              <a:lnSpc>
                <a:spcPct val="80000"/>
              </a:lnSpc>
            </a:pPr>
            <a:r>
              <a:rPr lang="uk-UA" sz="3600" dirty="0" smtClean="0"/>
              <a:t>дозволяє  </a:t>
            </a:r>
            <a:r>
              <a:rPr lang="uk-UA" sz="3600" dirty="0" err="1" smtClean="0"/>
              <a:t>залуч</a:t>
            </a:r>
            <a:r>
              <a:rPr lang="uk-UA" sz="3600" dirty="0" smtClean="0"/>
              <a:t>. сторонам у </a:t>
            </a:r>
            <a:r>
              <a:rPr lang="uk-UA" sz="3600" dirty="0" err="1" smtClean="0"/>
              <a:t>довгостр</a:t>
            </a:r>
            <a:r>
              <a:rPr lang="uk-UA" sz="3600" dirty="0" smtClean="0"/>
              <a:t>. перспективі сфокусуватися на: визначенні заходів, моніторингу та оцінці їх виконання у рамках </a:t>
            </a:r>
            <a:r>
              <a:rPr lang="uk-UA" sz="3600" b="1" i="1" dirty="0" smtClean="0"/>
              <a:t>усіх 5 місій </a:t>
            </a:r>
            <a:r>
              <a:rPr lang="uk-UA" sz="3600" dirty="0" smtClean="0"/>
              <a:t>для </a:t>
            </a:r>
            <a:r>
              <a:rPr lang="uk-UA" sz="3600" b="1" i="1" dirty="0" smtClean="0"/>
              <a:t>усіх видів загроз</a:t>
            </a:r>
            <a:r>
              <a:rPr lang="uk-UA" sz="36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uk-UA" sz="3600" dirty="0" err="1" smtClean="0"/>
              <a:t>об</a:t>
            </a:r>
            <a:r>
              <a:rPr lang="uk-UA" sz="3600" dirty="0" err="1" smtClean="0">
                <a:sym typeface="Symbol"/>
              </a:rPr>
              <a:t>єднує</a:t>
            </a:r>
            <a:r>
              <a:rPr lang="uk-UA" sz="3600" dirty="0" smtClean="0">
                <a:sym typeface="Symbol"/>
              </a:rPr>
              <a:t> зусилля організацій та суспільства на усіх рівнях управління</a:t>
            </a:r>
          </a:p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закладає фундамент </a:t>
            </a:r>
            <a:r>
              <a:rPr lang="uk-UA" sz="3500" b="1" i="1" dirty="0" smtClean="0">
                <a:sym typeface="Symbol"/>
              </a:rPr>
              <a:t>Оперативного планування </a:t>
            </a:r>
            <a:r>
              <a:rPr lang="uk-UA" sz="3600" dirty="0" smtClean="0">
                <a:sym typeface="Symbol"/>
              </a:rPr>
              <a:t>та </a:t>
            </a:r>
            <a:r>
              <a:rPr lang="uk-UA" sz="3600" b="1" i="1" dirty="0" smtClean="0">
                <a:sym typeface="Symbol"/>
              </a:rPr>
              <a:t>розподілу ресурсів</a:t>
            </a:r>
            <a:r>
              <a:rPr lang="uk-UA" sz="3600" dirty="0" smtClean="0">
                <a:sym typeface="Symbol"/>
              </a:rPr>
              <a:t>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5319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ПРИКЛАДИ ПСР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136904" cy="50405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b="1" i="1" dirty="0" smtClean="0"/>
              <a:t>Національні стратегії </a:t>
            </a:r>
            <a:r>
              <a:rPr lang="uk-UA" sz="3600" dirty="0" smtClean="0"/>
              <a:t>(нац. бачення конкретної загрози/небезпеки) – </a:t>
            </a:r>
            <a:r>
              <a:rPr lang="uk-UA" b="1" i="1" dirty="0" smtClean="0"/>
              <a:t>Національна стратегія узгодженого управління під час лісових пожеж</a:t>
            </a:r>
            <a:r>
              <a:rPr lang="uk-UA" sz="36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/>
              <a:t>Місцеві стратегії зменшення небезпек </a:t>
            </a:r>
            <a:r>
              <a:rPr lang="uk-UA" sz="3600" dirty="0" smtClean="0"/>
              <a:t>(стратегія </a:t>
            </a:r>
            <a:r>
              <a:rPr lang="uk-UA" sz="3600" dirty="0" err="1" smtClean="0"/>
              <a:t>місцев</a:t>
            </a:r>
            <a:r>
              <a:rPr lang="uk-UA" sz="3600" dirty="0" smtClean="0"/>
              <a:t>. спільноти, </a:t>
            </a:r>
            <a:r>
              <a:rPr lang="uk-UA" sz="3600" dirty="0" err="1" smtClean="0"/>
              <a:t>розробл</a:t>
            </a:r>
            <a:r>
              <a:rPr lang="uk-UA" sz="3600" dirty="0" smtClean="0"/>
              <a:t>. на основі </a:t>
            </a:r>
            <a:r>
              <a:rPr lang="uk-UA" sz="3600" dirty="0" err="1" smtClean="0"/>
              <a:t>місц</a:t>
            </a:r>
            <a:r>
              <a:rPr lang="uk-UA" sz="3600" dirty="0" smtClean="0"/>
              <a:t>. </a:t>
            </a:r>
            <a:r>
              <a:rPr lang="uk-UA" sz="3600" dirty="0" err="1" smtClean="0"/>
              <a:t>вразливостей</a:t>
            </a:r>
            <a:r>
              <a:rPr lang="uk-UA" sz="3600" dirty="0" smtClean="0"/>
              <a:t> та оцінці ризиків, визначають цілі та завдання щодо зменшення наслідків, визначають </a:t>
            </a:r>
            <a:r>
              <a:rPr lang="uk-UA" sz="3600" dirty="0" err="1" smtClean="0"/>
              <a:t>наявн</a:t>
            </a:r>
            <a:r>
              <a:rPr lang="uk-UA" sz="3600" dirty="0" smtClean="0"/>
              <a:t>. ресурси і </a:t>
            </a:r>
            <a:r>
              <a:rPr lang="uk-UA" sz="3600" dirty="0" err="1" smtClean="0"/>
              <a:t>можл-сті</a:t>
            </a:r>
            <a:r>
              <a:rPr lang="uk-UA" sz="3600" dirty="0" smtClean="0"/>
              <a:t>)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177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ПЛАНУВАННЯ ОПЕРАТИВНОГО РІВНЯ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424936" cy="50405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dirty="0" smtClean="0"/>
              <a:t>Завдання і пріоритети ПОР визначені ПСР, гнучкість, </a:t>
            </a:r>
            <a:r>
              <a:rPr lang="uk-UA" sz="3600" dirty="0" err="1" smtClean="0"/>
              <a:t>адап-сть</a:t>
            </a:r>
            <a:r>
              <a:rPr lang="uk-UA" sz="3600" dirty="0" smtClean="0"/>
              <a:t>, інтеграція</a:t>
            </a:r>
          </a:p>
          <a:p>
            <a:pPr>
              <a:lnSpc>
                <a:spcPct val="80000"/>
              </a:lnSpc>
            </a:pPr>
            <a:r>
              <a:rPr lang="uk-UA" sz="3600" dirty="0" smtClean="0"/>
              <a:t>Ролі, межі </a:t>
            </a:r>
            <a:r>
              <a:rPr lang="uk-UA" sz="3600" dirty="0" err="1" smtClean="0"/>
              <a:t>відпов-сті</a:t>
            </a:r>
            <a:r>
              <a:rPr lang="uk-UA" sz="3600" dirty="0" smtClean="0"/>
              <a:t>, завдання, вимоги до інтегрування, конкретні заходи під час реальних або можливих інцидентів, </a:t>
            </a:r>
          </a:p>
          <a:p>
            <a:pPr>
              <a:lnSpc>
                <a:spcPct val="80000"/>
              </a:lnSpc>
            </a:pPr>
            <a:r>
              <a:rPr lang="uk-UA" sz="3600" dirty="0" smtClean="0"/>
              <a:t>Дії з надання ресурсів і можливостей на підтримку, у </a:t>
            </a:r>
            <a:r>
              <a:rPr lang="uk-UA" sz="3600" dirty="0" err="1" smtClean="0"/>
              <a:t>стабільн</a:t>
            </a:r>
            <a:r>
              <a:rPr lang="uk-UA" sz="3600" dirty="0" smtClean="0"/>
              <a:t>. умовах (П. </a:t>
            </a:r>
            <a:r>
              <a:rPr lang="uk-UA" sz="3600" dirty="0" err="1" smtClean="0"/>
              <a:t>управл</a:t>
            </a:r>
            <a:r>
              <a:rPr lang="uk-UA" sz="3600" dirty="0" smtClean="0"/>
              <a:t>. ризиками, П. фіз. захисту)</a:t>
            </a:r>
          </a:p>
          <a:p>
            <a:pPr>
              <a:lnSpc>
                <a:spcPct val="80000"/>
              </a:lnSpc>
            </a:pPr>
            <a:r>
              <a:rPr lang="uk-UA" sz="3600" dirty="0" smtClean="0"/>
              <a:t>Додатки до ПОР – специфічні загрози (щодо біол. інцидентів)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8219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ПРИКЛАДИ ПОР-1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424936" cy="532859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b="1" i="1" dirty="0" smtClean="0"/>
              <a:t>Федеральні міжвідомчі оперативні плани </a:t>
            </a:r>
            <a:r>
              <a:rPr lang="uk-UA" sz="3600" dirty="0" smtClean="0"/>
              <a:t>– концепції </a:t>
            </a:r>
            <a:r>
              <a:rPr lang="uk-UA" sz="3600" dirty="0" err="1" smtClean="0"/>
              <a:t>фед</a:t>
            </a:r>
            <a:r>
              <a:rPr lang="uk-UA" sz="3600" dirty="0" smtClean="0"/>
              <a:t>. уряду для кожного напряму тієї чи іншої місії, підтримка опер. планів нижчого рівня.     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/>
              <a:t>ПОР міністерства, агентства – </a:t>
            </a:r>
            <a:r>
              <a:rPr lang="uk-UA" sz="3600" dirty="0" smtClean="0"/>
              <a:t>для забезпечення виконання функцій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/>
              <a:t>ПОР щодо </a:t>
            </a:r>
            <a:r>
              <a:rPr lang="uk-UA" sz="3600" b="1" i="1" dirty="0" err="1" smtClean="0"/>
              <a:t>пом</a:t>
            </a:r>
            <a:r>
              <a:rPr lang="uk-UA" sz="3600" b="1" i="1" dirty="0" err="1" smtClean="0">
                <a:sym typeface="Symbol"/>
              </a:rPr>
              <a:t>якшення</a:t>
            </a:r>
            <a:r>
              <a:rPr lang="uk-UA" sz="3600" b="1" i="1" dirty="0">
                <a:sym typeface="Symbol"/>
              </a:rPr>
              <a:t> </a:t>
            </a:r>
            <a:r>
              <a:rPr lang="uk-UA" sz="3600" b="1" i="1" dirty="0" smtClean="0">
                <a:sym typeface="Symbol"/>
              </a:rPr>
              <a:t>і ліквідації наслідків </a:t>
            </a:r>
            <a:r>
              <a:rPr lang="uk-UA" sz="3600" dirty="0" smtClean="0">
                <a:sym typeface="Symbol"/>
              </a:rPr>
              <a:t>(штат, територія, </a:t>
            </a:r>
            <a:r>
              <a:rPr lang="uk-UA" sz="3600" dirty="0" err="1" smtClean="0">
                <a:sym typeface="Symbol"/>
              </a:rPr>
              <a:t>племя</a:t>
            </a:r>
            <a:r>
              <a:rPr lang="uk-UA" sz="3600" dirty="0" smtClean="0">
                <a:sym typeface="Symbol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04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ПРИКЛАДИ ПОР-2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424936" cy="5328592"/>
          </a:xfrm>
          <a:noFill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b="1" i="1" dirty="0"/>
              <a:t>Організаційні плани неурядових та приватних </a:t>
            </a:r>
            <a:r>
              <a:rPr lang="uk-UA" sz="3600" b="1" i="1" dirty="0" smtClean="0"/>
              <a:t>організацій – </a:t>
            </a:r>
            <a:r>
              <a:rPr lang="uk-UA" sz="3600" i="1" dirty="0" smtClean="0"/>
              <a:t>опис дій </a:t>
            </a:r>
            <a:r>
              <a:rPr lang="uk-UA" sz="3600" dirty="0" err="1" smtClean="0"/>
              <a:t>конкр</a:t>
            </a:r>
            <a:r>
              <a:rPr lang="uk-UA" sz="3600" dirty="0" smtClean="0"/>
              <a:t>. організації у випадку катастрофи, </a:t>
            </a:r>
            <a:r>
              <a:rPr lang="uk-UA" sz="3600" dirty="0" err="1" smtClean="0"/>
              <a:t>інш</a:t>
            </a:r>
            <a:r>
              <a:rPr lang="uk-UA" sz="3600" dirty="0" smtClean="0"/>
              <a:t>. НС (напр., плани забезпечення сховищ по місцю перебування, плани </a:t>
            </a:r>
            <a:r>
              <a:rPr lang="uk-UA" sz="3600" dirty="0" err="1" smtClean="0"/>
              <a:t>забезп</a:t>
            </a:r>
            <a:r>
              <a:rPr lang="uk-UA" sz="3600" dirty="0" smtClean="0"/>
              <a:t>. Безперервності бізнесу…)</a:t>
            </a:r>
          </a:p>
          <a:p>
            <a:pPr>
              <a:lnSpc>
                <a:spcPct val="80000"/>
              </a:lnSpc>
            </a:pPr>
            <a:r>
              <a:rPr lang="uk-UA" sz="3600" b="1" i="1" dirty="0">
                <a:sym typeface="Symbol"/>
              </a:rPr>
              <a:t>Плани окремих осіб та родин </a:t>
            </a:r>
            <a:r>
              <a:rPr lang="uk-UA" sz="3600" dirty="0">
                <a:sym typeface="Symbol"/>
              </a:rPr>
              <a:t>(загрози, небезпеки, </a:t>
            </a:r>
            <a:r>
              <a:rPr lang="uk-UA" sz="3600" dirty="0" smtClean="0">
                <a:sym typeface="Symbol"/>
              </a:rPr>
              <a:t>способи </a:t>
            </a:r>
            <a:r>
              <a:rPr lang="uk-UA" sz="3600" dirty="0" err="1" smtClean="0">
                <a:sym typeface="Symbol"/>
              </a:rPr>
              <a:t>інформ</a:t>
            </a:r>
            <a:r>
              <a:rPr lang="uk-UA" sz="3600" dirty="0">
                <a:sym typeface="Symbol"/>
              </a:rPr>
              <a:t>., сховища по </a:t>
            </a:r>
            <a:r>
              <a:rPr lang="uk-UA" sz="3600" dirty="0" smtClean="0">
                <a:sym typeface="Symbol"/>
              </a:rPr>
              <a:t>місцю, місця зустрічі після кризи…)</a:t>
            </a:r>
            <a:endParaRPr lang="uk-UA" sz="3600" b="1" i="1" dirty="0"/>
          </a:p>
        </p:txBody>
      </p:sp>
    </p:spTree>
    <p:extLst>
      <p:ext uri="{BB962C8B-B14F-4D97-AF65-F5344CB8AC3E}">
        <p14:creationId xmlns:p14="http://schemas.microsoft.com/office/powerpoint/2010/main" val="11393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ПЛАНУВАННЯ ТАКТИЧНОГО РІВНЯ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424936" cy="532859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b="1" dirty="0" smtClean="0"/>
              <a:t>ПТР: управління ресурсами та можливостями, </a:t>
            </a:r>
            <a:r>
              <a:rPr lang="uk-UA" sz="3600" dirty="0" smtClean="0"/>
              <a:t>які прямо задіяні в реагуванні на інцидент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/>
              <a:t>Попередні ПТР базуються на існуючих ПОР і </a:t>
            </a:r>
            <a:r>
              <a:rPr lang="uk-UA" sz="3600" b="1" i="1" dirty="0" smtClean="0">
                <a:sym typeface="Symbol"/>
              </a:rPr>
              <a:t>детально описують дії </a:t>
            </a:r>
            <a:r>
              <a:rPr lang="uk-UA" sz="3600" dirty="0" smtClean="0">
                <a:sym typeface="Symbol"/>
              </a:rPr>
              <a:t>для досягнення цілей, визначених ПОР, заздалегідь визначають напр., маршрути, людські ресурси, місця збору і базування груп…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>
                <a:sym typeface="Symbol"/>
              </a:rPr>
              <a:t>Тактичне планування в режимі реального часу </a:t>
            </a:r>
            <a:r>
              <a:rPr lang="uk-UA" sz="3600" dirty="0" smtClean="0">
                <a:sym typeface="Symbol"/>
              </a:rPr>
              <a:t>– здійснюється у стислий проміжок часу до або у ході О.</a:t>
            </a: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25737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ПРИКЛАДИ ПТР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424936" cy="532859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b="1" i="1" dirty="0" smtClean="0"/>
              <a:t>Плани проведення заходів – </a:t>
            </a:r>
            <a:r>
              <a:rPr lang="uk-UA" sz="3600" dirty="0" smtClean="0"/>
              <a:t>плануються дії на випадок інциденту під час заходу, </a:t>
            </a:r>
            <a:r>
              <a:rPr lang="uk-UA" sz="3600" dirty="0" err="1" smtClean="0"/>
              <a:t>розроб</a:t>
            </a:r>
            <a:r>
              <a:rPr lang="uk-UA" sz="3600" dirty="0" smtClean="0"/>
              <a:t>. </a:t>
            </a:r>
            <a:r>
              <a:rPr lang="uk-UA" sz="3600" dirty="0" err="1" smtClean="0"/>
              <a:t>різноман</a:t>
            </a:r>
            <a:r>
              <a:rPr lang="uk-UA" sz="3600" dirty="0" smtClean="0"/>
              <a:t>. такт. дії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/>
              <a:t>Плани дій у випадку інциденту – </a:t>
            </a:r>
            <a:r>
              <a:rPr lang="uk-UA" sz="3600" i="1" dirty="0" smtClean="0"/>
              <a:t>планування дій в режимі </a:t>
            </a:r>
            <a:r>
              <a:rPr lang="uk-UA" sz="3600" i="1" dirty="0" err="1" smtClean="0"/>
              <a:t>реальн</a:t>
            </a:r>
            <a:r>
              <a:rPr lang="uk-UA" sz="3600" i="1" dirty="0" smtClean="0"/>
              <a:t>. часу, щоб </a:t>
            </a:r>
            <a:r>
              <a:rPr lang="uk-UA" sz="3600" i="1" dirty="0" err="1" smtClean="0"/>
              <a:t>сформул</a:t>
            </a:r>
            <a:r>
              <a:rPr lang="uk-UA" sz="3600" i="1" dirty="0" smtClean="0"/>
              <a:t>. пріоритети, завдання, тактики при </a:t>
            </a:r>
            <a:r>
              <a:rPr lang="uk-UA" sz="3600" i="1" dirty="0" err="1" smtClean="0"/>
              <a:t>реагув</a:t>
            </a:r>
            <a:r>
              <a:rPr lang="uk-UA" sz="3600" i="1" dirty="0" smtClean="0"/>
              <a:t>. на інцидент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/>
              <a:t>Попередні плани </a:t>
            </a:r>
            <a:r>
              <a:rPr lang="uk-UA" sz="3600" i="1" dirty="0" smtClean="0"/>
              <a:t>(</a:t>
            </a:r>
            <a:r>
              <a:rPr lang="en-US" sz="3600" i="1" dirty="0" smtClean="0"/>
              <a:t>pre-positioning plans) </a:t>
            </a:r>
            <a:r>
              <a:rPr lang="uk-UA" sz="3600" dirty="0" smtClean="0"/>
              <a:t>розробляються для управління ресурсами на основі попередніх оцінок потреб на реагування та відновлення</a:t>
            </a:r>
          </a:p>
        </p:txBody>
      </p:sp>
    </p:spTree>
    <p:extLst>
      <p:ext uri="{BB962C8B-B14F-4D97-AF65-F5344CB8AC3E}">
        <p14:creationId xmlns:p14="http://schemas.microsoft.com/office/powerpoint/2010/main" val="19468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19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КАТЕГОРІЇ ПЛАНУВАННЯ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55576" y="1124744"/>
            <a:ext cx="8163911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sz="3600" b="1" dirty="0" smtClean="0"/>
              <a:t>3 рівні планування </a:t>
            </a:r>
            <a:r>
              <a:rPr lang="uk-UA" sz="3600" b="1" dirty="0"/>
              <a:t>додатково ділять ще на </a:t>
            </a:r>
            <a:r>
              <a:rPr lang="uk-UA" sz="3600" b="1" dirty="0" smtClean="0"/>
              <a:t>2 категорії: </a:t>
            </a:r>
          </a:p>
          <a:p>
            <a:pPr>
              <a:lnSpc>
                <a:spcPct val="120000"/>
              </a:lnSpc>
            </a:pPr>
            <a:r>
              <a:rPr lang="uk-UA" sz="3600" b="1" i="1" dirty="0" smtClean="0"/>
              <a:t>Цілеспрямоване </a:t>
            </a:r>
            <a:r>
              <a:rPr lang="uk-UA" sz="3600" i="1" dirty="0" smtClean="0"/>
              <a:t>(розробка ПСР, ПОР, ПТР  для виконання усіх 5 місій) – усі рівні</a:t>
            </a:r>
            <a:endParaRPr lang="uk-UA" sz="3600" b="1" i="1" dirty="0" smtClean="0"/>
          </a:p>
          <a:p>
            <a:pPr>
              <a:lnSpc>
                <a:spcPct val="120000"/>
              </a:lnSpc>
            </a:pPr>
            <a:r>
              <a:rPr lang="uk-UA" sz="3600" b="1" i="1" dirty="0"/>
              <a:t>П</a:t>
            </a:r>
            <a:r>
              <a:rPr lang="uk-UA" sz="3600" b="1" i="1" dirty="0" smtClean="0"/>
              <a:t>ід </a:t>
            </a:r>
            <a:r>
              <a:rPr lang="uk-UA" sz="3600" b="1" i="1" dirty="0"/>
              <a:t>час </a:t>
            </a:r>
            <a:r>
              <a:rPr lang="uk-UA" sz="3600" b="1" i="1" dirty="0" smtClean="0"/>
              <a:t>інциденту </a:t>
            </a:r>
            <a:r>
              <a:rPr lang="uk-UA" sz="3600" dirty="0" smtClean="0"/>
              <a:t>(в умовах обмеж. часу розробка планів швидкого </a:t>
            </a:r>
            <a:r>
              <a:rPr lang="uk-UA" sz="3600" dirty="0" err="1" smtClean="0"/>
              <a:t>переналаштування</a:t>
            </a:r>
            <a:r>
              <a:rPr lang="uk-UA" sz="3600" dirty="0" smtClean="0"/>
              <a:t> на опер., такт. рівнях у разі неминучості інциденту або в процесі реагування на нього) - ПОР, ПТР</a:t>
            </a:r>
            <a:endParaRPr lang="uk-UA" sz="3600" b="1" dirty="0" smtClean="0"/>
          </a:p>
          <a:p>
            <a:pPr>
              <a:lnSpc>
                <a:spcPct val="120000"/>
              </a:lnSpc>
            </a:pPr>
            <a:endParaRPr lang="uk-UA" sz="3600" dirty="0" smtClean="0"/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59376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2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>
                <a:solidFill>
                  <a:srgbClr val="0000FF"/>
                </a:solidFill>
              </a:rPr>
              <a:t>ПЛАНУВАННЯ ГОТОВНОСТІ </a:t>
            </a:r>
            <a:br>
              <a:rPr lang="uk-UA" sz="3600" b="1" dirty="0">
                <a:solidFill>
                  <a:srgbClr val="0000FF"/>
                </a:solidFill>
              </a:rPr>
            </a:br>
            <a:r>
              <a:rPr lang="uk-UA" sz="3600" b="1" dirty="0">
                <a:solidFill>
                  <a:srgbClr val="0000FF"/>
                </a:solidFill>
              </a:rPr>
              <a:t>У НАЦІОНАЛЬНІЙ НОРМ.-ПРАВ. </a:t>
            </a:r>
            <a:r>
              <a:rPr lang="uk-UA" sz="3600" b="1" dirty="0" smtClean="0">
                <a:solidFill>
                  <a:srgbClr val="0000FF"/>
                </a:solidFill>
              </a:rPr>
              <a:t>БАЗІ-</a:t>
            </a:r>
            <a:r>
              <a:rPr lang="en-US" sz="3600" b="1" dirty="0" smtClean="0">
                <a:solidFill>
                  <a:srgbClr val="0000FF"/>
                </a:solidFill>
              </a:rPr>
              <a:t>1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55976" y="1412776"/>
            <a:ext cx="4320479" cy="51845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uk-UA" sz="3600" b="1" u="sng" dirty="0" smtClean="0"/>
              <a:t>Польща: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3600" b="1" i="1" dirty="0" smtClean="0"/>
              <a:t>Нац. програма ЗКІ 2015 (попер. – 2013); затверджена Урядом на виконання закону «Про кризове управління» 2007. Планування - </a:t>
            </a:r>
            <a:r>
              <a:rPr lang="uk-UA" sz="3600" b="1" i="1" dirty="0" smtClean="0">
                <a:sym typeface="Symbol"/>
              </a:rPr>
              <a:t>оператори, інш</a:t>
            </a:r>
            <a:r>
              <a:rPr lang="uk-UA" sz="3600" b="1" i="1" dirty="0">
                <a:sym typeface="Symbol"/>
              </a:rPr>
              <a:t>і</a:t>
            </a:r>
            <a:r>
              <a:rPr lang="uk-UA" sz="3600" b="1" i="1" dirty="0" smtClean="0">
                <a:sym typeface="Symbol"/>
              </a:rPr>
              <a:t> </a:t>
            </a:r>
            <a:r>
              <a:rPr lang="uk-UA" sz="3600" b="1" i="1" dirty="0" err="1" smtClean="0">
                <a:sym typeface="Symbol"/>
              </a:rPr>
              <a:t>субєкти</a:t>
            </a:r>
            <a:r>
              <a:rPr lang="uk-UA" sz="3600" b="1" i="1" dirty="0" smtClean="0">
                <a:sym typeface="Symbol"/>
              </a:rPr>
              <a:t> </a:t>
            </a:r>
            <a:r>
              <a:rPr lang="uk-UA" sz="3600" b="1" i="1" dirty="0" err="1" smtClean="0">
                <a:sym typeface="Symbol"/>
              </a:rPr>
              <a:t>реагув</a:t>
            </a:r>
            <a:r>
              <a:rPr lang="uk-UA" sz="3600" b="1" i="1" dirty="0" smtClean="0">
                <a:sym typeface="Symbol"/>
              </a:rPr>
              <a:t>.</a:t>
            </a:r>
            <a:endParaRPr lang="uk-UA" sz="36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39" t="3082" r="24278"/>
          <a:stretch/>
        </p:blipFill>
        <p:spPr>
          <a:xfrm>
            <a:off x="1252025" y="1519310"/>
            <a:ext cx="2954215" cy="3349849"/>
          </a:xfrm>
        </p:spPr>
      </p:pic>
    </p:spTree>
    <p:extLst>
      <p:ext uri="{BB962C8B-B14F-4D97-AF65-F5344CB8AC3E}">
        <p14:creationId xmlns:p14="http://schemas.microsoft.com/office/powerpoint/2010/main" val="37783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20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ІНТЕГРУВАННЯ ПЛАНУВАННЯ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55577" y="1196752"/>
            <a:ext cx="8136904" cy="4608512"/>
          </a:xfrm>
        </p:spPr>
        <p:txBody>
          <a:bodyPr>
            <a:noAutofit/>
          </a:bodyPr>
          <a:lstStyle/>
          <a:p>
            <a:r>
              <a:rPr lang="uk-UA" sz="3600" b="1" i="1" dirty="0" smtClean="0"/>
              <a:t>Інтегрування і координування </a:t>
            </a:r>
            <a:r>
              <a:rPr lang="uk-UA" sz="3600" dirty="0" smtClean="0"/>
              <a:t>планів – </a:t>
            </a:r>
            <a:r>
              <a:rPr lang="uk-UA" sz="3600" dirty="0" err="1" smtClean="0"/>
              <a:t>необх</a:t>
            </a:r>
            <a:r>
              <a:rPr lang="uk-UA" sz="3600" dirty="0" smtClean="0"/>
              <a:t>. умова </a:t>
            </a:r>
            <a:r>
              <a:rPr lang="uk-UA" sz="3600" dirty="0" err="1" smtClean="0"/>
              <a:t>об</a:t>
            </a:r>
            <a:r>
              <a:rPr lang="uk-UA" sz="3600" dirty="0" err="1" smtClean="0">
                <a:sym typeface="Symbol"/>
              </a:rPr>
              <a:t>єднання</a:t>
            </a:r>
            <a:r>
              <a:rPr lang="uk-UA" sz="3600" dirty="0" smtClean="0">
                <a:sym typeface="Symbol"/>
              </a:rPr>
              <a:t> зусиль </a:t>
            </a:r>
          </a:p>
          <a:p>
            <a:r>
              <a:rPr lang="uk-UA" sz="3600" dirty="0" err="1" smtClean="0">
                <a:sym typeface="Symbol"/>
              </a:rPr>
              <a:t>Верт</a:t>
            </a:r>
            <a:r>
              <a:rPr lang="uk-UA" sz="3600" dirty="0" smtClean="0">
                <a:sym typeface="Symbol"/>
              </a:rPr>
              <a:t>. інтегрування: </a:t>
            </a:r>
            <a:r>
              <a:rPr lang="uk-UA" sz="3600" dirty="0" err="1" smtClean="0">
                <a:sym typeface="Symbol"/>
              </a:rPr>
              <a:t>обєдн</a:t>
            </a:r>
            <a:r>
              <a:rPr lang="uk-UA" sz="3600" dirty="0" smtClean="0">
                <a:sym typeface="Symbol"/>
              </a:rPr>
              <a:t>. планів різного масштабу в рамках якоїсь функції (напр. допомога у НС)</a:t>
            </a:r>
          </a:p>
          <a:p>
            <a:r>
              <a:rPr lang="uk-UA" sz="3600" dirty="0" err="1" smtClean="0">
                <a:sym typeface="Symbol"/>
              </a:rPr>
              <a:t>Гориз</a:t>
            </a:r>
            <a:r>
              <a:rPr lang="uk-UA" sz="3600" dirty="0" smtClean="0">
                <a:sym typeface="Symbol"/>
              </a:rPr>
              <a:t>. інтегрування</a:t>
            </a:r>
            <a:r>
              <a:rPr lang="uk-UA" sz="3600" dirty="0">
                <a:sym typeface="Symbol"/>
              </a:rPr>
              <a:t>: </a:t>
            </a:r>
            <a:r>
              <a:rPr lang="uk-UA" sz="3600" dirty="0" err="1">
                <a:sym typeface="Symbol"/>
              </a:rPr>
              <a:t>обєдн</a:t>
            </a:r>
            <a:r>
              <a:rPr lang="uk-UA" sz="3600" dirty="0">
                <a:sym typeface="Symbol"/>
              </a:rPr>
              <a:t>. планів </a:t>
            </a:r>
            <a:r>
              <a:rPr lang="uk-UA" sz="3600" dirty="0" smtClean="0">
                <a:sym typeface="Symbol"/>
              </a:rPr>
              <a:t>партнерів по усьому спектру місій, функцій, організацій…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3342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21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ПРОЦЕС ПЛАНУВАННЯ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55577" y="1196752"/>
            <a:ext cx="8136904" cy="4608512"/>
          </a:xfrm>
        </p:spPr>
        <p:txBody>
          <a:bodyPr>
            <a:noAutofit/>
          </a:bodyPr>
          <a:lstStyle/>
          <a:p>
            <a:r>
              <a:rPr lang="uk-UA" sz="3600" dirty="0" smtClean="0"/>
              <a:t>Перед початком планування визначають архітектуру П.</a:t>
            </a:r>
          </a:p>
          <a:p>
            <a:r>
              <a:rPr lang="uk-UA" sz="3600" dirty="0" smtClean="0"/>
              <a:t>Ключова роль керівництва вимагає його залучення з початку П. (політ. бачення, </a:t>
            </a:r>
            <a:r>
              <a:rPr lang="uk-UA" sz="3600" dirty="0" err="1" smtClean="0"/>
              <a:t>макс</a:t>
            </a:r>
            <a:r>
              <a:rPr lang="uk-UA" sz="3600" dirty="0" smtClean="0"/>
              <a:t>. підтримка)</a:t>
            </a:r>
          </a:p>
          <a:p>
            <a:r>
              <a:rPr lang="uk-UA" sz="3600" dirty="0" smtClean="0"/>
              <a:t>При обмеж. часі деякі етапи можна стискати або виконувати паралельно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9461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22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ЕТАП 1. ФОРМУВАННЯ СПІЛЬНОЇ ГРУПИ ПЛАНУВАННЯ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55577" y="1196752"/>
            <a:ext cx="8136904" cy="4608512"/>
          </a:xfrm>
        </p:spPr>
        <p:txBody>
          <a:bodyPr>
            <a:noAutofit/>
          </a:bodyPr>
          <a:lstStyle/>
          <a:p>
            <a:r>
              <a:rPr lang="uk-UA" sz="3600" dirty="0" err="1" smtClean="0"/>
              <a:t>Об</a:t>
            </a:r>
            <a:r>
              <a:rPr lang="uk-UA" sz="3600" dirty="0" err="1" smtClean="0">
                <a:sym typeface="Symbol"/>
              </a:rPr>
              <a:t>єднання</a:t>
            </a:r>
            <a:r>
              <a:rPr lang="uk-UA" sz="3600" dirty="0" smtClean="0">
                <a:sym typeface="Symbol"/>
              </a:rPr>
              <a:t> зусиль, ресурсів, можливостей усього суспільства потребує залучення </a:t>
            </a:r>
            <a:r>
              <a:rPr lang="uk-UA" sz="3600" dirty="0" err="1" smtClean="0">
                <a:sym typeface="Symbol"/>
              </a:rPr>
              <a:t>широк</a:t>
            </a:r>
            <a:r>
              <a:rPr lang="uk-UA" sz="3600" dirty="0" smtClean="0">
                <a:sym typeface="Symbol"/>
              </a:rPr>
              <a:t>. кола спеціалістів</a:t>
            </a:r>
          </a:p>
          <a:p>
            <a:r>
              <a:rPr lang="uk-UA" sz="3600" dirty="0" smtClean="0">
                <a:sym typeface="Symbol"/>
              </a:rPr>
              <a:t>Найбільш реаліст.  і </a:t>
            </a:r>
            <a:r>
              <a:rPr lang="uk-UA" sz="3600" dirty="0" err="1" smtClean="0">
                <a:sym typeface="Symbol"/>
              </a:rPr>
              <a:t>всеохопл</a:t>
            </a:r>
            <a:r>
              <a:rPr lang="uk-UA" sz="3600" dirty="0" smtClean="0">
                <a:sym typeface="Symbol"/>
              </a:rPr>
              <a:t>. плани створюються групами, що вкл. представників </a:t>
            </a:r>
            <a:r>
              <a:rPr lang="uk-UA" sz="3600" dirty="0" err="1" smtClean="0">
                <a:sym typeface="Symbol"/>
              </a:rPr>
              <a:t>різном</a:t>
            </a:r>
            <a:r>
              <a:rPr lang="uk-UA" sz="3600" dirty="0" smtClean="0">
                <a:sym typeface="Symbol"/>
              </a:rPr>
              <a:t>. </a:t>
            </a:r>
            <a:r>
              <a:rPr lang="uk-UA" sz="3600" dirty="0" err="1" smtClean="0">
                <a:sym typeface="Symbol"/>
              </a:rPr>
              <a:t>орг-цій</a:t>
            </a:r>
            <a:r>
              <a:rPr lang="uk-UA" sz="3600" dirty="0" smtClean="0">
                <a:sym typeface="Symbol"/>
              </a:rPr>
              <a:t> і структур, при цьому – </a:t>
            </a:r>
            <a:r>
              <a:rPr lang="uk-UA" sz="3600" dirty="0" err="1" smtClean="0">
                <a:sym typeface="Symbol"/>
              </a:rPr>
              <a:t>макс</a:t>
            </a:r>
            <a:r>
              <a:rPr lang="uk-UA" sz="3600" dirty="0" smtClean="0">
                <a:sym typeface="Symbol"/>
              </a:rPr>
              <a:t>. підтримка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3330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23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ЕТАП 2. ДОСЯГНЕННЯ РОЗУМІННЯ СИТУАЦІЇ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55577" y="1196752"/>
            <a:ext cx="8136904" cy="4608512"/>
          </a:xfrm>
        </p:spPr>
        <p:txBody>
          <a:bodyPr>
            <a:noAutofit/>
          </a:bodyPr>
          <a:lstStyle/>
          <a:p>
            <a:r>
              <a:rPr lang="uk-UA" sz="3600" dirty="0" smtClean="0"/>
              <a:t>Планування – процес </a:t>
            </a:r>
            <a:r>
              <a:rPr lang="uk-UA" sz="3600" dirty="0" err="1" smtClean="0"/>
              <a:t>упр</a:t>
            </a:r>
            <a:r>
              <a:rPr lang="uk-UA" sz="3600" dirty="0" smtClean="0"/>
              <a:t>. ризиками (визначення контексту, оцінка ризиків, прийняття рішень)</a:t>
            </a:r>
            <a:endParaRPr lang="uk-UA" sz="3600" dirty="0" smtClean="0">
              <a:sym typeface="Symbol"/>
            </a:endParaRPr>
          </a:p>
          <a:p>
            <a:r>
              <a:rPr lang="uk-UA" sz="3600" dirty="0" smtClean="0">
                <a:sym typeface="Symbol"/>
              </a:rPr>
              <a:t>Розуміння </a:t>
            </a:r>
            <a:r>
              <a:rPr lang="uk-UA" sz="3600" dirty="0" err="1" smtClean="0">
                <a:sym typeface="Symbol"/>
              </a:rPr>
              <a:t>загальн</a:t>
            </a:r>
            <a:r>
              <a:rPr lang="uk-UA" sz="3600" dirty="0" smtClean="0">
                <a:sym typeface="Symbol"/>
              </a:rPr>
              <a:t>. картини ризиків необхідно для прийняття кращих рішень, у т.ч. щодо розвитку можливостей, розподілу ресурсів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1098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24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ЕТАП 3. ВИЗНАЧЕННЯ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uk-UA" sz="3600" b="1" dirty="0" smtClean="0">
                <a:solidFill>
                  <a:srgbClr val="0000FF"/>
                </a:solidFill>
              </a:rPr>
              <a:t>ПРІОРИТЕТІВ, ЦІЛЕЙ І ЗАВДАНЬ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196752"/>
            <a:ext cx="8208911" cy="482453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uk-UA" sz="1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3600" dirty="0" smtClean="0"/>
              <a:t>На основі визначених вимог встановлюють: </a:t>
            </a:r>
          </a:p>
          <a:p>
            <a:pPr lvl="1">
              <a:lnSpc>
                <a:spcPct val="80000"/>
              </a:lnSpc>
            </a:pPr>
            <a:r>
              <a:rPr lang="uk-UA" sz="3500" b="1" dirty="0" smtClean="0">
                <a:sym typeface="Symbol"/>
              </a:rPr>
              <a:t>Пріоритети</a:t>
            </a:r>
            <a:r>
              <a:rPr lang="uk-UA" sz="3500" dirty="0" smtClean="0">
                <a:sym typeface="Symbol"/>
              </a:rPr>
              <a:t> (бачення бажаного кінцевого стану (вик. Плану)</a:t>
            </a:r>
          </a:p>
          <a:p>
            <a:pPr lvl="1">
              <a:lnSpc>
                <a:spcPct val="80000"/>
              </a:lnSpc>
            </a:pPr>
            <a:r>
              <a:rPr lang="uk-UA" sz="3500" b="1" dirty="0" smtClean="0">
                <a:sym typeface="Symbol"/>
              </a:rPr>
              <a:t>Цілі</a:t>
            </a:r>
            <a:r>
              <a:rPr lang="uk-UA" sz="3500" dirty="0" smtClean="0">
                <a:sym typeface="Symbol"/>
              </a:rPr>
              <a:t>: </a:t>
            </a:r>
            <a:r>
              <a:rPr lang="uk-UA" sz="3500" dirty="0" err="1" smtClean="0">
                <a:sym typeface="Symbol"/>
              </a:rPr>
              <a:t>розгор</a:t>
            </a:r>
            <a:r>
              <a:rPr lang="uk-UA" sz="3500" dirty="0" smtClean="0">
                <a:sym typeface="Symbol"/>
              </a:rPr>
              <a:t>. загальні заяви щодо застосування методів для виконання місії, </a:t>
            </a:r>
            <a:r>
              <a:rPr lang="uk-UA" sz="3500" dirty="0" err="1" smtClean="0">
                <a:sym typeface="Symbol"/>
              </a:rPr>
              <a:t>врах</a:t>
            </a:r>
            <a:r>
              <a:rPr lang="uk-UA" sz="3500" dirty="0" smtClean="0">
                <a:sym typeface="Symbol"/>
              </a:rPr>
              <a:t>. пріоритетів, досягнення </a:t>
            </a:r>
            <a:r>
              <a:rPr lang="uk-UA" sz="3500" dirty="0" err="1" smtClean="0">
                <a:sym typeface="Symbol"/>
              </a:rPr>
              <a:t>баж</a:t>
            </a:r>
            <a:r>
              <a:rPr lang="uk-UA" sz="3500" dirty="0" smtClean="0">
                <a:sym typeface="Symbol"/>
              </a:rPr>
              <a:t>. результату</a:t>
            </a:r>
          </a:p>
          <a:p>
            <a:pPr lvl="1">
              <a:lnSpc>
                <a:spcPct val="80000"/>
              </a:lnSpc>
            </a:pPr>
            <a:r>
              <a:rPr lang="uk-UA" sz="3500" b="1" dirty="0" smtClean="0">
                <a:sym typeface="Symbol"/>
              </a:rPr>
              <a:t>Завдання</a:t>
            </a:r>
            <a:r>
              <a:rPr lang="uk-UA" sz="3500" dirty="0" smtClean="0">
                <a:sym typeface="Symbol"/>
              </a:rPr>
              <a:t>: конкретні дії під час операції</a:t>
            </a:r>
          </a:p>
        </p:txBody>
      </p:sp>
    </p:spTree>
    <p:extLst>
      <p:ext uri="{BB962C8B-B14F-4D97-AF65-F5344CB8AC3E}">
        <p14:creationId xmlns:p14="http://schemas.microsoft.com/office/powerpoint/2010/main" val="24874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25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ЕТАП 4. РОЗРОБКА ПЛАНУ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196752"/>
            <a:ext cx="8208911" cy="48245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Група планування (ГП) готує і аналізує можливі варіанти рішень або напрямів дій, для </a:t>
            </a:r>
            <a:r>
              <a:rPr lang="uk-UA" sz="3600" dirty="0" err="1" smtClean="0">
                <a:sym typeface="Symbol"/>
              </a:rPr>
              <a:t>досягн</a:t>
            </a:r>
            <a:r>
              <a:rPr lang="uk-UA" sz="3600" dirty="0" smtClean="0">
                <a:sym typeface="Symbol"/>
              </a:rPr>
              <a:t>. цілей і завдань, визнач. на етапі 3.</a:t>
            </a:r>
          </a:p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ГП оцінює кожний напрям дій за рядом критеріїв (прийнятність, адекватність, здійсненність, </a:t>
            </a:r>
            <a:r>
              <a:rPr lang="uk-UA" sz="3600" dirty="0" err="1" smtClean="0">
                <a:sym typeface="Symbol"/>
              </a:rPr>
              <a:t>гнуч-сть</a:t>
            </a:r>
            <a:r>
              <a:rPr lang="uk-UA" sz="3600" dirty="0" smtClean="0">
                <a:sym typeface="Symbol"/>
              </a:rPr>
              <a:t> …)</a:t>
            </a:r>
          </a:p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ГП вибирає кращі варіанти і продовжує планування, керівні особи схвалюють вибрані напрями</a:t>
            </a:r>
          </a:p>
        </p:txBody>
      </p:sp>
    </p:spTree>
    <p:extLst>
      <p:ext uri="{BB962C8B-B14F-4D97-AF65-F5344CB8AC3E}">
        <p14:creationId xmlns:p14="http://schemas.microsoft.com/office/powerpoint/2010/main" val="30661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26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ЕТАП 5. ПІДГОТОВКА, РОЗГЛЯД, ЗАТВЕРДЖЕННЯ ПЛАНУ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196752"/>
            <a:ext cx="8496944" cy="482453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uk-UA" sz="3600" dirty="0" smtClean="0">
                <a:sym typeface="Symbol"/>
              </a:rPr>
              <a:t>Напрями дій, </a:t>
            </a:r>
            <a:r>
              <a:rPr lang="uk-UA" sz="3600" dirty="0" err="1" smtClean="0">
                <a:sym typeface="Symbol"/>
              </a:rPr>
              <a:t>визн</a:t>
            </a:r>
            <a:r>
              <a:rPr lang="uk-UA" sz="3600" dirty="0" smtClean="0">
                <a:sym typeface="Symbol"/>
              </a:rPr>
              <a:t>. І </a:t>
            </a:r>
            <a:r>
              <a:rPr lang="uk-UA" sz="3600" dirty="0" err="1" smtClean="0">
                <a:sym typeface="Symbol"/>
              </a:rPr>
              <a:t>розробл</a:t>
            </a:r>
            <a:r>
              <a:rPr lang="uk-UA" sz="3600" dirty="0" smtClean="0">
                <a:sym typeface="Symbol"/>
              </a:rPr>
              <a:t>. на етапі 4 перетворюють у План (П):</a:t>
            </a:r>
          </a:p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ГП розробляє </a:t>
            </a:r>
            <a:r>
              <a:rPr lang="uk-UA" sz="3600" dirty="0" err="1" smtClean="0">
                <a:sym typeface="Symbol"/>
              </a:rPr>
              <a:t>чорн</a:t>
            </a:r>
            <a:r>
              <a:rPr lang="uk-UA" sz="3600" dirty="0" smtClean="0">
                <a:sym typeface="Symbol"/>
              </a:rPr>
              <a:t>. проект П., вкл. додатки, таблиці, графіки, П. редагують</a:t>
            </a:r>
          </a:p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ГП розсилає </a:t>
            </a:r>
            <a:r>
              <a:rPr lang="uk-UA" sz="3600" dirty="0" err="1" smtClean="0">
                <a:sym typeface="Symbol"/>
              </a:rPr>
              <a:t>остат</a:t>
            </a:r>
            <a:r>
              <a:rPr lang="uk-UA" sz="3600" dirty="0" smtClean="0">
                <a:sym typeface="Symbol"/>
              </a:rPr>
              <a:t>. версію проекту </a:t>
            </a:r>
            <a:r>
              <a:rPr lang="uk-UA" sz="3600" dirty="0" err="1" smtClean="0">
                <a:sym typeface="Symbol"/>
              </a:rPr>
              <a:t>субєктам</a:t>
            </a:r>
            <a:r>
              <a:rPr lang="uk-UA" sz="3600" dirty="0" smtClean="0">
                <a:sym typeface="Symbol"/>
              </a:rPr>
              <a:t> виконання П. (відгуки, ком.)</a:t>
            </a:r>
          </a:p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Перев. </a:t>
            </a:r>
            <a:r>
              <a:rPr lang="uk-UA" sz="3600" dirty="0" err="1" smtClean="0">
                <a:sym typeface="Symbol"/>
              </a:rPr>
              <a:t>відпов-сті</a:t>
            </a:r>
            <a:r>
              <a:rPr lang="uk-UA" sz="3600" dirty="0" smtClean="0">
                <a:sym typeface="Symbol"/>
              </a:rPr>
              <a:t> П. законодавству</a:t>
            </a:r>
          </a:p>
          <a:p>
            <a:pPr>
              <a:lnSpc>
                <a:spcPct val="80000"/>
              </a:lnSpc>
            </a:pPr>
            <a:r>
              <a:rPr lang="uk-UA" sz="3600" b="1" dirty="0" smtClean="0">
                <a:sym typeface="Symbol"/>
              </a:rPr>
              <a:t>Правильність П. перевіряється під час навчань або реальних подій</a:t>
            </a:r>
          </a:p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П. підписують та розсилають </a:t>
            </a:r>
            <a:r>
              <a:rPr lang="uk-UA" sz="3600" dirty="0" err="1">
                <a:sym typeface="Symbol"/>
              </a:rPr>
              <a:t>суб</a:t>
            </a:r>
            <a:r>
              <a:rPr lang="uk-UA" sz="3600" dirty="0" err="1" smtClean="0">
                <a:sym typeface="Symbol"/>
              </a:rPr>
              <a:t>єктам</a:t>
            </a:r>
            <a:endParaRPr lang="uk-UA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7577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27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ЕТАП 6. РЕАЛІЗАЦІЯ ТА ОБСЛУГОВУВАННЯ ПЛАНУ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196752"/>
            <a:ext cx="8496944" cy="5256584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uk-UA" sz="3600" dirty="0" smtClean="0">
                <a:sym typeface="Symbol"/>
              </a:rPr>
              <a:t>Процедуру вдосконалення П. починають: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3600" dirty="0" smtClean="0">
                <a:sym typeface="Symbol"/>
              </a:rPr>
              <a:t>(1) </a:t>
            </a:r>
            <a:r>
              <a:rPr lang="uk-UA" sz="3600" b="1" dirty="0" smtClean="0">
                <a:sym typeface="Symbol"/>
              </a:rPr>
              <a:t>внаслідок виявлення недоліків за результатами аналізу навчань, реальних інцидентів</a:t>
            </a:r>
            <a:r>
              <a:rPr lang="uk-UA" sz="3600" dirty="0" smtClean="0">
                <a:sym typeface="Symbol"/>
              </a:rPr>
              <a:t>; (2) у ході </a:t>
            </a:r>
            <a:r>
              <a:rPr lang="uk-UA" sz="3600" dirty="0" err="1" smtClean="0">
                <a:sym typeface="Symbol"/>
              </a:rPr>
              <a:t>регулярн</a:t>
            </a:r>
            <a:r>
              <a:rPr lang="uk-UA" sz="3600" dirty="0" smtClean="0">
                <a:sym typeface="Symbol"/>
              </a:rPr>
              <a:t>. перегляду (напр., кожні 2 роки); (3) внаслідок змін у конфігурації ризиків, законах, політ. і </a:t>
            </a:r>
            <a:r>
              <a:rPr lang="uk-UA" sz="3600" dirty="0" err="1" smtClean="0">
                <a:sym typeface="Symbol"/>
              </a:rPr>
              <a:t>доктринадьних</a:t>
            </a:r>
            <a:r>
              <a:rPr lang="uk-UA" sz="3600" dirty="0" smtClean="0">
                <a:sym typeface="Symbol"/>
              </a:rPr>
              <a:t> </a:t>
            </a:r>
            <a:r>
              <a:rPr lang="uk-UA" sz="3600" dirty="0" err="1" smtClean="0">
                <a:sym typeface="Symbol"/>
              </a:rPr>
              <a:t>док-тах</a:t>
            </a:r>
            <a:endParaRPr lang="uk-UA" sz="3600" dirty="0" smtClean="0">
              <a:sym typeface="Symbol"/>
            </a:endParaRPr>
          </a:p>
          <a:p>
            <a:pPr>
              <a:lnSpc>
                <a:spcPct val="80000"/>
              </a:lnSpc>
            </a:pPr>
            <a:r>
              <a:rPr lang="uk-UA" sz="3600" dirty="0" smtClean="0">
                <a:sym typeface="Symbol"/>
              </a:rPr>
              <a:t>ГП визначає процедуру регул. </a:t>
            </a:r>
            <a:r>
              <a:rPr lang="uk-UA" sz="3600" dirty="0">
                <a:sym typeface="Symbol"/>
              </a:rPr>
              <a:t>п</a:t>
            </a:r>
            <a:r>
              <a:rPr lang="uk-UA" sz="3600" dirty="0" smtClean="0">
                <a:sym typeface="Symbol"/>
              </a:rPr>
              <a:t>ерегляду</a:t>
            </a:r>
          </a:p>
          <a:p>
            <a:pPr>
              <a:lnSpc>
                <a:spcPct val="80000"/>
              </a:lnSpc>
            </a:pPr>
            <a:r>
              <a:rPr lang="uk-UA" sz="3600" b="1" dirty="0" smtClean="0">
                <a:sym typeface="Symbol"/>
              </a:rPr>
              <a:t>Оцінка ефективності П. здійснюється за результатами аналізу навчань та реальних подій.</a:t>
            </a:r>
          </a:p>
        </p:txBody>
      </p:sp>
    </p:spTree>
    <p:extLst>
      <p:ext uri="{BB962C8B-B14F-4D97-AF65-F5344CB8AC3E}">
        <p14:creationId xmlns:p14="http://schemas.microsoft.com/office/powerpoint/2010/main" val="10432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3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>
                <a:solidFill>
                  <a:srgbClr val="0000FF"/>
                </a:solidFill>
              </a:rPr>
              <a:t>ПЛАНУВАННЯ ГОТОВНОСТІ </a:t>
            </a:r>
            <a:br>
              <a:rPr lang="uk-UA" sz="3600" b="1" dirty="0">
                <a:solidFill>
                  <a:srgbClr val="0000FF"/>
                </a:solidFill>
              </a:rPr>
            </a:br>
            <a:r>
              <a:rPr lang="uk-UA" sz="3600" b="1" dirty="0">
                <a:solidFill>
                  <a:srgbClr val="0000FF"/>
                </a:solidFill>
              </a:rPr>
              <a:t>У НАЦІОНАЛЬНІЙ НОРМ.-ПРАВ. </a:t>
            </a:r>
            <a:r>
              <a:rPr lang="uk-UA" sz="3600" b="1" dirty="0" smtClean="0">
                <a:solidFill>
                  <a:srgbClr val="0000FF"/>
                </a:solidFill>
              </a:rPr>
              <a:t>БАЗІ-</a:t>
            </a:r>
            <a:r>
              <a:rPr lang="en-US" sz="3600" b="1" dirty="0" smtClean="0">
                <a:solidFill>
                  <a:srgbClr val="0000FF"/>
                </a:solidFill>
              </a:rPr>
              <a:t>2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55976" y="1412776"/>
            <a:ext cx="4320479" cy="51845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uk-UA" sz="3600" b="1" u="sng" dirty="0" smtClean="0"/>
              <a:t>Чехія: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b="1" i="1" dirty="0" smtClean="0"/>
              <a:t>Закон </a:t>
            </a:r>
            <a:r>
              <a:rPr lang="en-US" sz="3600" b="1" i="1" dirty="0" smtClean="0"/>
              <a:t>No</a:t>
            </a:r>
            <a:r>
              <a:rPr lang="en-US" sz="3600" b="1" i="1" dirty="0"/>
              <a:t>. </a:t>
            </a:r>
            <a:r>
              <a:rPr lang="en-US" sz="3600" b="1" i="1" dirty="0" smtClean="0"/>
              <a:t>240/2000   </a:t>
            </a:r>
            <a:r>
              <a:rPr lang="ru-RU" sz="3600" b="1" i="1" dirty="0" smtClean="0"/>
              <a:t>«Про </a:t>
            </a:r>
            <a:r>
              <a:rPr lang="ru-RU" sz="3600" b="1" i="1" dirty="0" err="1" smtClean="0"/>
              <a:t>кризове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управл</a:t>
            </a:r>
            <a:r>
              <a:rPr lang="uk-UA" sz="3600" b="1" i="1" dirty="0" err="1" smtClean="0"/>
              <a:t>іння</a:t>
            </a:r>
            <a:r>
              <a:rPr lang="uk-UA" sz="3600" b="1" i="1" dirty="0" smtClean="0"/>
              <a:t>», </a:t>
            </a:r>
            <a:r>
              <a:rPr lang="uk-UA" sz="3600" b="1" i="1" dirty="0" err="1" smtClean="0"/>
              <a:t>доп</a:t>
            </a:r>
            <a:r>
              <a:rPr lang="uk-UA" sz="3600" b="1" i="1" dirty="0" smtClean="0"/>
              <a:t>. у 2010 положеннями про ЗКІ; передбачає розробку планів ЦОВВ, Нацбанком, </a:t>
            </a:r>
            <a:r>
              <a:rPr lang="uk-UA" sz="3600" b="1" i="1" dirty="0" err="1" smtClean="0"/>
              <a:t>правоохор</a:t>
            </a:r>
            <a:r>
              <a:rPr lang="uk-UA" sz="3600" b="1" i="1" dirty="0" smtClean="0"/>
              <a:t>., </a:t>
            </a:r>
            <a:r>
              <a:rPr lang="uk-UA" sz="3600" b="1" i="1" dirty="0" err="1" smtClean="0"/>
              <a:t>місцев</a:t>
            </a:r>
            <a:r>
              <a:rPr lang="uk-UA" sz="3600" b="1" i="1" dirty="0" smtClean="0"/>
              <a:t>. органами, операторами</a:t>
            </a:r>
            <a:endParaRPr lang="uk-UA" sz="3600" dirty="0"/>
          </a:p>
        </p:txBody>
      </p:sp>
      <p:pic>
        <p:nvPicPr>
          <p:cNvPr id="9" name="Объект 8" descr="Czech_CRISIS MANAGEMENT ACT - PDF-XChange Viewer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7" t="35100" r="19075" b="5530"/>
          <a:stretch/>
        </p:blipFill>
        <p:spPr>
          <a:xfrm>
            <a:off x="611560" y="1556792"/>
            <a:ext cx="3524342" cy="3662322"/>
          </a:xfrm>
        </p:spPr>
      </p:pic>
    </p:spTree>
    <p:extLst>
      <p:ext uri="{BB962C8B-B14F-4D97-AF65-F5344CB8AC3E}">
        <p14:creationId xmlns:p14="http://schemas.microsoft.com/office/powerpoint/2010/main" val="4058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4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>
                <a:solidFill>
                  <a:srgbClr val="0000FF"/>
                </a:solidFill>
              </a:rPr>
              <a:t>ПЛАНУВАННЯ ГОТОВНОСТІ </a:t>
            </a:r>
            <a:br>
              <a:rPr lang="uk-UA" sz="3600" b="1" dirty="0">
                <a:solidFill>
                  <a:srgbClr val="0000FF"/>
                </a:solidFill>
              </a:rPr>
            </a:br>
            <a:r>
              <a:rPr lang="uk-UA" sz="3600" b="1" dirty="0">
                <a:solidFill>
                  <a:srgbClr val="0000FF"/>
                </a:solidFill>
              </a:rPr>
              <a:t>У НАЦІОНАЛЬНІЙ НОРМ.-ПРАВ. </a:t>
            </a:r>
            <a:r>
              <a:rPr lang="uk-UA" sz="3600" b="1" dirty="0" smtClean="0">
                <a:solidFill>
                  <a:srgbClr val="0000FF"/>
                </a:solidFill>
              </a:rPr>
              <a:t>БАЗІ-</a:t>
            </a:r>
            <a:r>
              <a:rPr lang="en-US" sz="3600" b="1" dirty="0" smtClean="0">
                <a:solidFill>
                  <a:srgbClr val="0000FF"/>
                </a:solidFill>
              </a:rPr>
              <a:t>3</a:t>
            </a:r>
            <a:r>
              <a:rPr lang="en-US" sz="1600" dirty="0" smtClean="0"/>
              <a:t>     </a:t>
            </a:r>
            <a:endParaRPr lang="uk-UA" sz="3600" b="1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014831" y="1340768"/>
            <a:ext cx="5904656" cy="52565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uk-UA" sz="5800" b="1" i="1" u="sng" dirty="0" smtClean="0"/>
              <a:t>США:</a:t>
            </a:r>
            <a:r>
              <a:rPr lang="en-US" sz="5800" b="1" i="1" u="sng" dirty="0" smtClean="0"/>
              <a:t> </a:t>
            </a:r>
            <a:r>
              <a:rPr lang="uk-UA" sz="5800" b="1" i="1" dirty="0" smtClean="0"/>
              <a:t>на виконання директиви президента </a:t>
            </a:r>
            <a:r>
              <a:rPr lang="en-US" sz="5800" b="1" i="1" dirty="0" smtClean="0"/>
              <a:t>PPD-21 </a:t>
            </a:r>
            <a:r>
              <a:rPr lang="ru-RU" sz="5800" b="1" i="1" dirty="0" smtClean="0"/>
              <a:t>(2013) </a:t>
            </a:r>
            <a:r>
              <a:rPr lang="ru-RU" sz="5800" b="1" i="1" dirty="0" err="1" smtClean="0"/>
              <a:t>прийнято</a:t>
            </a:r>
            <a:r>
              <a:rPr lang="ru-RU" sz="5800" b="1" i="1" dirty="0" smtClean="0"/>
              <a:t> нов.</a:t>
            </a:r>
            <a:r>
              <a:rPr lang="uk-UA" sz="5800" b="1" i="1" dirty="0" smtClean="0"/>
              <a:t> План захисту національної КІ 2013 «Розвиваючи партнерство для безпеки і стійкості КІ»</a:t>
            </a:r>
          </a:p>
          <a:p>
            <a:pPr>
              <a:lnSpc>
                <a:spcPct val="120000"/>
              </a:lnSpc>
            </a:pPr>
            <a:r>
              <a:rPr lang="uk-UA" sz="5800" b="1" i="1" dirty="0" smtClean="0"/>
              <a:t>Попередні: 2006, 2009</a:t>
            </a:r>
            <a:endParaRPr lang="uk-UA" sz="5800" b="1" i="1" dirty="0"/>
          </a:p>
          <a:p>
            <a:endParaRPr lang="uk-UA" sz="36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27088" y="1557338"/>
            <a:ext cx="3384550" cy="47513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uk-UA" sz="1400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87" y="1412776"/>
            <a:ext cx="2692802" cy="3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5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rgbClr val="0000FF"/>
                </a:solidFill>
              </a:rPr>
              <a:t>ЧОМУ ПРИКЛАД США?</a:t>
            </a:r>
            <a:endParaRPr lang="uk-UA" sz="3600" b="1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196752"/>
            <a:ext cx="8136904" cy="4536504"/>
          </a:xfrm>
        </p:spPr>
        <p:txBody>
          <a:bodyPr>
            <a:noAutofit/>
          </a:bodyPr>
          <a:lstStyle/>
          <a:p>
            <a:r>
              <a:rPr lang="uk-UA" sz="3600" dirty="0" smtClean="0"/>
              <a:t>США – лідер у цій сфері</a:t>
            </a:r>
          </a:p>
          <a:p>
            <a:r>
              <a:rPr lang="uk-UA" sz="3600" dirty="0" smtClean="0"/>
              <a:t>Приклад США: </a:t>
            </a:r>
          </a:p>
          <a:p>
            <a:pPr lvl="1"/>
            <a:r>
              <a:rPr lang="uk-UA" sz="3500" dirty="0" smtClean="0"/>
              <a:t>забезпечує </a:t>
            </a:r>
            <a:r>
              <a:rPr lang="en-US" sz="3500" dirty="0" smtClean="0"/>
              <a:t>max</a:t>
            </a:r>
            <a:r>
              <a:rPr lang="uk-UA" sz="3500" dirty="0" smtClean="0"/>
              <a:t> повну картину системи планування,</a:t>
            </a:r>
          </a:p>
          <a:p>
            <a:pPr lvl="1">
              <a:lnSpc>
                <a:spcPct val="87000"/>
              </a:lnSpc>
            </a:pPr>
            <a:r>
              <a:rPr lang="uk-UA" sz="3500" dirty="0" smtClean="0"/>
              <a:t>ілюструє складний характер </a:t>
            </a:r>
            <a:r>
              <a:rPr lang="uk-UA" sz="3500" dirty="0" err="1" smtClean="0"/>
              <a:t>взаємозв</a:t>
            </a:r>
            <a:r>
              <a:rPr lang="uk-UA" sz="3500" dirty="0" err="1" smtClean="0">
                <a:sym typeface="Symbol"/>
              </a:rPr>
              <a:t>язків</a:t>
            </a:r>
            <a:r>
              <a:rPr lang="uk-UA" sz="3500" dirty="0" smtClean="0">
                <a:sym typeface="Symbol"/>
              </a:rPr>
              <a:t> елементів КІ,</a:t>
            </a:r>
          </a:p>
          <a:p>
            <a:pPr lvl="1">
              <a:lnSpc>
                <a:spcPct val="87000"/>
              </a:lnSpc>
            </a:pPr>
            <a:r>
              <a:rPr lang="uk-UA" sz="3500" dirty="0" err="1" smtClean="0">
                <a:sym typeface="Symbol"/>
              </a:rPr>
              <a:t>мож</a:t>
            </a:r>
            <a:r>
              <a:rPr lang="ru-RU" sz="3500" dirty="0" smtClean="0">
                <a:sym typeface="Symbol"/>
              </a:rPr>
              <a:t>на</a:t>
            </a:r>
            <a:r>
              <a:rPr lang="uk-UA" sz="3500" dirty="0" smtClean="0">
                <a:sym typeface="Symbol"/>
              </a:rPr>
              <a:t> використати для вибору </a:t>
            </a:r>
            <a:r>
              <a:rPr lang="uk-UA" sz="3500" dirty="0" err="1" smtClean="0">
                <a:sym typeface="Symbol"/>
              </a:rPr>
              <a:t>можлив</a:t>
            </a:r>
            <a:r>
              <a:rPr lang="uk-UA" sz="3500" dirty="0" smtClean="0">
                <a:sym typeface="Symbol"/>
              </a:rPr>
              <a:t>. варіантів розвитку системи.</a:t>
            </a:r>
            <a:endParaRPr lang="uk-UA" sz="3500" dirty="0"/>
          </a:p>
        </p:txBody>
      </p:sp>
    </p:spTree>
    <p:extLst>
      <p:ext uri="{BB962C8B-B14F-4D97-AF65-F5344CB8AC3E}">
        <p14:creationId xmlns:p14="http://schemas.microsoft.com/office/powerpoint/2010/main" val="6894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6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НСП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фундаментальн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елемент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забезпечення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готовност</a:t>
            </a: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 нації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196752"/>
            <a:ext cx="8136904" cy="5184576"/>
          </a:xfrm>
        </p:spPr>
        <p:txBody>
          <a:bodyPr>
            <a:noAutofit/>
          </a:bodyPr>
          <a:lstStyle/>
          <a:p>
            <a:r>
              <a:rPr lang="uk-UA" sz="3600" dirty="0"/>
              <a:t>НСП забезпечує єдність підходів та термінів </a:t>
            </a:r>
            <a:r>
              <a:rPr lang="uk-UA" sz="3600" b="1" i="1" dirty="0"/>
              <a:t>у плануванні для усіх видів загроз і усіх </a:t>
            </a:r>
            <a:r>
              <a:rPr lang="uk-UA" sz="3600" b="1" i="1" dirty="0" smtClean="0"/>
              <a:t>5 </a:t>
            </a:r>
            <a:r>
              <a:rPr lang="uk-UA" sz="3600" b="1" i="1" dirty="0" err="1" smtClean="0"/>
              <a:t>пов</a:t>
            </a:r>
            <a:r>
              <a:rPr lang="uk-UA" sz="3600" b="1" i="1" dirty="0" err="1" smtClean="0">
                <a:sym typeface="Symbol"/>
              </a:rPr>
              <a:t>язаних</a:t>
            </a:r>
            <a:r>
              <a:rPr lang="uk-UA" sz="3600" b="1" i="1" dirty="0" smtClean="0">
                <a:sym typeface="Symbol"/>
              </a:rPr>
              <a:t> </a:t>
            </a:r>
            <a:r>
              <a:rPr lang="uk-UA" sz="3600" b="1" i="1" dirty="0" smtClean="0"/>
              <a:t>місій</a:t>
            </a:r>
            <a:r>
              <a:rPr lang="uk-UA" sz="3600" dirty="0"/>
              <a:t>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uk-UA" sz="3500" b="1" i="1" dirty="0" smtClean="0"/>
              <a:t>Запобігання</a:t>
            </a:r>
            <a:r>
              <a:rPr lang="uk-UA" sz="3500" dirty="0" smtClean="0"/>
              <a:t>, </a:t>
            </a:r>
            <a:r>
              <a:rPr lang="uk-UA" sz="3500" b="1" i="1" dirty="0" smtClean="0"/>
              <a:t>Захист</a:t>
            </a:r>
            <a:r>
              <a:rPr lang="uk-UA" sz="3500" dirty="0" smtClean="0"/>
              <a:t>, </a:t>
            </a:r>
            <a:r>
              <a:rPr lang="uk-UA" sz="3500" b="1" i="1" dirty="0" err="1" smtClean="0"/>
              <a:t>Пом</a:t>
            </a:r>
            <a:r>
              <a:rPr lang="uk-UA" sz="3500" b="1" i="1" dirty="0" err="1">
                <a:sym typeface="Symbol"/>
              </a:rPr>
              <a:t>якшення</a:t>
            </a:r>
            <a:r>
              <a:rPr lang="uk-UA" sz="3500" b="1" i="1" dirty="0">
                <a:sym typeface="Symbol"/>
              </a:rPr>
              <a:t> і ліквідація </a:t>
            </a:r>
            <a:r>
              <a:rPr lang="uk-UA" sz="3500" b="1" i="1" dirty="0" smtClean="0">
                <a:sym typeface="Symbol"/>
              </a:rPr>
              <a:t>наслідків</a:t>
            </a:r>
            <a:r>
              <a:rPr lang="uk-UA" sz="3500" dirty="0" smtClean="0">
                <a:sym typeface="Symbol"/>
              </a:rPr>
              <a:t>, </a:t>
            </a:r>
            <a:r>
              <a:rPr lang="uk-UA" sz="3500" b="1" i="1" dirty="0" smtClean="0">
                <a:sym typeface="Symbol"/>
              </a:rPr>
              <a:t>Реагування</a:t>
            </a:r>
            <a:r>
              <a:rPr lang="uk-UA" sz="3500" dirty="0" smtClean="0">
                <a:sym typeface="Symbol"/>
              </a:rPr>
              <a:t>, </a:t>
            </a:r>
            <a:r>
              <a:rPr lang="uk-UA" sz="3500" b="1" i="1" dirty="0" smtClean="0">
                <a:sym typeface="Symbol"/>
              </a:rPr>
              <a:t>Відновлення</a:t>
            </a:r>
            <a:r>
              <a:rPr lang="uk-UA" sz="3500" dirty="0" smtClean="0">
                <a:sym typeface="Symbol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uk-UA" sz="3900" dirty="0" smtClean="0">
                <a:sym typeface="Symbol"/>
              </a:rPr>
              <a:t>Через плани 3-х рівнів усе суспільство забезпечує можливості, зазначені у док-ті «</a:t>
            </a:r>
            <a:r>
              <a:rPr lang="uk-UA" sz="3900" b="1" i="1" dirty="0" smtClean="0">
                <a:sym typeface="Symbol"/>
              </a:rPr>
              <a:t>Ціль національної готовності</a:t>
            </a:r>
            <a:r>
              <a:rPr lang="uk-UA" sz="3900" dirty="0" smtClean="0">
                <a:sym typeface="Symbol"/>
              </a:rPr>
              <a:t>»</a:t>
            </a:r>
          </a:p>
          <a:p>
            <a:pPr>
              <a:lnSpc>
                <a:spcPct val="80000"/>
              </a:lnSpc>
            </a:pPr>
            <a:endParaRPr lang="uk-UA" sz="3900" dirty="0"/>
          </a:p>
        </p:txBody>
      </p:sp>
    </p:spTree>
    <p:extLst>
      <p:ext uri="{BB962C8B-B14F-4D97-AF65-F5344CB8AC3E}">
        <p14:creationId xmlns:p14="http://schemas.microsoft.com/office/powerpoint/2010/main" val="37659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7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Ключові елементи НСП 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424936" cy="5184576"/>
          </a:xfrm>
        </p:spPr>
        <p:txBody>
          <a:bodyPr>
            <a:noAutofit/>
          </a:bodyPr>
          <a:lstStyle/>
          <a:p>
            <a:r>
              <a:rPr lang="uk-UA" sz="3600" dirty="0" smtClean="0">
                <a:sym typeface="Symbol"/>
              </a:rPr>
              <a:t>НСП включає 2 ключові елементи – </a:t>
            </a:r>
            <a:r>
              <a:rPr lang="uk-UA" sz="3600" b="1" i="1" dirty="0" smtClean="0">
                <a:sym typeface="Symbol"/>
              </a:rPr>
              <a:t>архітектуру  </a:t>
            </a:r>
            <a:r>
              <a:rPr lang="uk-UA" sz="3600" dirty="0" smtClean="0">
                <a:sym typeface="Symbol"/>
              </a:rPr>
              <a:t>і </a:t>
            </a:r>
            <a:r>
              <a:rPr lang="uk-UA" sz="3600" b="1" i="1" dirty="0" smtClean="0">
                <a:sym typeface="Symbol"/>
              </a:rPr>
              <a:t>процес планування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>
                <a:sym typeface="Symbol"/>
              </a:rPr>
              <a:t>Архітектура</a:t>
            </a:r>
            <a:r>
              <a:rPr lang="uk-UA" sz="3600" dirty="0" smtClean="0">
                <a:sym typeface="Symbol"/>
              </a:rPr>
              <a:t> вкл. </a:t>
            </a:r>
            <a:r>
              <a:rPr lang="uk-UA" sz="3600" b="1" i="1" dirty="0" smtClean="0">
                <a:sym typeface="Symbol"/>
              </a:rPr>
              <a:t>стратегічний</a:t>
            </a:r>
            <a:r>
              <a:rPr lang="uk-UA" sz="3600" dirty="0" smtClean="0">
                <a:sym typeface="Symbol"/>
              </a:rPr>
              <a:t>, </a:t>
            </a:r>
            <a:r>
              <a:rPr lang="uk-UA" sz="3600" b="1" i="1" dirty="0" smtClean="0">
                <a:sym typeface="Symbol"/>
              </a:rPr>
              <a:t>оперативний</a:t>
            </a:r>
            <a:r>
              <a:rPr lang="uk-UA" sz="3600" dirty="0" smtClean="0">
                <a:sym typeface="Symbol"/>
              </a:rPr>
              <a:t>, </a:t>
            </a:r>
            <a:r>
              <a:rPr lang="uk-UA" sz="3600" b="1" i="1" dirty="0" smtClean="0">
                <a:sym typeface="Symbol"/>
              </a:rPr>
              <a:t>тактичний</a:t>
            </a:r>
            <a:r>
              <a:rPr lang="uk-UA" sz="3600" dirty="0" smtClean="0">
                <a:sym typeface="Symbol"/>
              </a:rPr>
              <a:t> рівні планування та їх </a:t>
            </a:r>
            <a:r>
              <a:rPr lang="uk-UA" sz="3600" b="1" i="1" dirty="0" smtClean="0">
                <a:sym typeface="Symbol"/>
              </a:rPr>
              <a:t>інтеграцію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>
                <a:sym typeface="Symbol"/>
              </a:rPr>
              <a:t>Процес планування </a:t>
            </a:r>
            <a:r>
              <a:rPr lang="uk-UA" sz="3600" i="1" dirty="0" smtClean="0">
                <a:sym typeface="Symbol"/>
              </a:rPr>
              <a:t>вкл. усі етапи планування - розробки </a:t>
            </a:r>
            <a:r>
              <a:rPr lang="uk-UA" sz="3600" i="1" dirty="0" err="1" smtClean="0">
                <a:sym typeface="Symbol"/>
              </a:rPr>
              <a:t>всеохопл</a:t>
            </a:r>
            <a:r>
              <a:rPr lang="uk-UA" sz="3600" i="1" dirty="0" smtClean="0">
                <a:sym typeface="Symbol"/>
              </a:rPr>
              <a:t>. плану 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>
                <a:sym typeface="Symbol"/>
              </a:rPr>
              <a:t>Архітектура </a:t>
            </a:r>
            <a:r>
              <a:rPr lang="uk-UA" sz="3600" dirty="0" smtClean="0">
                <a:sym typeface="Symbol"/>
              </a:rPr>
              <a:t>та</a:t>
            </a:r>
            <a:r>
              <a:rPr lang="uk-UA" sz="3600" b="1" i="1" dirty="0" smtClean="0">
                <a:sym typeface="Symbol"/>
              </a:rPr>
              <a:t> Процес </a:t>
            </a:r>
            <a:r>
              <a:rPr lang="uk-UA" sz="3600" dirty="0" err="1" smtClean="0">
                <a:sym typeface="Symbol"/>
              </a:rPr>
              <a:t>обєднують</a:t>
            </a:r>
            <a:r>
              <a:rPr lang="uk-UA" sz="3600" dirty="0" smtClean="0">
                <a:sym typeface="Symbol"/>
              </a:rPr>
              <a:t> елементи усієї </a:t>
            </a:r>
            <a:r>
              <a:rPr lang="uk-UA" sz="3600" b="1" i="1" dirty="0" smtClean="0">
                <a:sym typeface="Symbol"/>
              </a:rPr>
              <a:t>Системи національної готовності</a:t>
            </a:r>
            <a:endParaRPr lang="uk-UA" sz="3500" b="1" i="1" dirty="0" smtClean="0">
              <a:sym typeface="Symbol"/>
            </a:endParaRPr>
          </a:p>
          <a:p>
            <a:pPr>
              <a:lnSpc>
                <a:spcPct val="80000"/>
              </a:lnSpc>
            </a:pPr>
            <a:endParaRPr lang="uk-UA" sz="3900" dirty="0"/>
          </a:p>
        </p:txBody>
      </p:sp>
    </p:spTree>
    <p:extLst>
      <p:ext uri="{BB962C8B-B14F-4D97-AF65-F5344CB8AC3E}">
        <p14:creationId xmlns:p14="http://schemas.microsoft.com/office/powerpoint/2010/main" val="30410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8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АРХІТЕКТУРА ПЛАНУВАННЯ-1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340768"/>
            <a:ext cx="8136904" cy="4896544"/>
          </a:xfrm>
        </p:spPr>
        <p:txBody>
          <a:bodyPr>
            <a:noAutofit/>
          </a:bodyPr>
          <a:lstStyle/>
          <a:p>
            <a:r>
              <a:rPr lang="uk-UA" sz="3600" dirty="0" smtClean="0">
                <a:sym typeface="Symbol"/>
              </a:rPr>
              <a:t>План – набір дій - досягнення цілі</a:t>
            </a:r>
          </a:p>
          <a:p>
            <a:r>
              <a:rPr lang="uk-UA" sz="3600" dirty="0" smtClean="0">
                <a:sym typeface="Symbol"/>
              </a:rPr>
              <a:t>Плани необхідні для управління певною діяльністю, вони потребують перегляду /</a:t>
            </a:r>
            <a:r>
              <a:rPr lang="uk-UA" sz="3600" dirty="0">
                <a:sym typeface="Symbol"/>
              </a:rPr>
              <a:t> корегування </a:t>
            </a:r>
            <a:r>
              <a:rPr lang="uk-UA" sz="3600" dirty="0" smtClean="0">
                <a:sym typeface="Symbol"/>
              </a:rPr>
              <a:t> </a:t>
            </a:r>
            <a:endParaRPr lang="uk-UA" sz="3600" b="1" dirty="0" smtClean="0">
              <a:sym typeface="Symbol"/>
            </a:endParaRPr>
          </a:p>
          <a:p>
            <a:r>
              <a:rPr lang="uk-UA" sz="3600" b="1" i="1" dirty="0" smtClean="0">
                <a:sym typeface="Symbol"/>
              </a:rPr>
              <a:t>НСП </a:t>
            </a:r>
            <a:r>
              <a:rPr lang="uk-UA" sz="3600" dirty="0" smtClean="0">
                <a:sym typeface="Symbol"/>
              </a:rPr>
              <a:t>включає 3 рівні - </a:t>
            </a:r>
            <a:r>
              <a:rPr lang="uk-UA" sz="3600" b="1" i="1" dirty="0" smtClean="0">
                <a:sym typeface="Symbol"/>
              </a:rPr>
              <a:t>стратегічний</a:t>
            </a:r>
            <a:r>
              <a:rPr lang="uk-UA" sz="3600" dirty="0" smtClean="0">
                <a:sym typeface="Symbol"/>
              </a:rPr>
              <a:t>, </a:t>
            </a:r>
            <a:r>
              <a:rPr lang="uk-UA" sz="3600" b="1" i="1" dirty="0" smtClean="0">
                <a:sym typeface="Symbol"/>
              </a:rPr>
              <a:t>оперативний</a:t>
            </a:r>
            <a:r>
              <a:rPr lang="uk-UA" sz="3600" dirty="0" smtClean="0">
                <a:sym typeface="Symbol"/>
              </a:rPr>
              <a:t>, </a:t>
            </a:r>
            <a:r>
              <a:rPr lang="uk-UA" sz="3600" b="1" i="1" dirty="0" smtClean="0">
                <a:sym typeface="Symbol"/>
              </a:rPr>
              <a:t>тактичний</a:t>
            </a:r>
            <a:r>
              <a:rPr lang="uk-UA" sz="3600" dirty="0" smtClean="0">
                <a:sym typeface="Symbol"/>
              </a:rPr>
              <a:t>, а також  їх </a:t>
            </a:r>
            <a:r>
              <a:rPr lang="uk-UA" sz="3600" b="1" i="1" dirty="0" smtClean="0">
                <a:sym typeface="Symbol"/>
              </a:rPr>
              <a:t>інтеграцію</a:t>
            </a:r>
            <a:endParaRPr lang="uk-UA" sz="3900" dirty="0"/>
          </a:p>
        </p:txBody>
      </p:sp>
    </p:spTree>
    <p:extLst>
      <p:ext uri="{BB962C8B-B14F-4D97-AF65-F5344CB8AC3E}">
        <p14:creationId xmlns:p14="http://schemas.microsoft.com/office/powerpoint/2010/main" val="19043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9F587-DEC1-4FB7-A24F-9188FBE73FF5}" type="slidenum">
              <a:rPr lang="ru-RU" smtClean="0"/>
              <a:pPr eaLnBrk="1" hangingPunct="1"/>
              <a:t>9</a:t>
            </a:fld>
            <a:endParaRPr lang="ru-RU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АРХІТЕКТУРА ПЛАНУВАННЯ-2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196752"/>
            <a:ext cx="8136904" cy="48965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b="1" i="1" dirty="0" smtClean="0">
                <a:sym typeface="Symbol"/>
              </a:rPr>
              <a:t>Стратегічний р. </a:t>
            </a:r>
            <a:r>
              <a:rPr lang="uk-UA" sz="3600" b="1" i="1" dirty="0" smtClean="0">
                <a:solidFill>
                  <a:srgbClr val="FF0000"/>
                </a:solidFill>
                <a:sym typeface="Symbol"/>
              </a:rPr>
              <a:t></a:t>
            </a:r>
            <a:r>
              <a:rPr lang="uk-UA" sz="3600" b="1" i="1" dirty="0" smtClean="0">
                <a:sym typeface="Symbol"/>
              </a:rPr>
              <a:t>  контекст та очікування </a:t>
            </a:r>
            <a:r>
              <a:rPr lang="uk-UA" sz="3600" dirty="0" smtClean="0">
                <a:sym typeface="Symbol"/>
              </a:rPr>
              <a:t>для оперативного планування</a:t>
            </a:r>
          </a:p>
          <a:p>
            <a:pPr>
              <a:lnSpc>
                <a:spcPct val="80000"/>
              </a:lnSpc>
            </a:pPr>
            <a:r>
              <a:rPr lang="uk-UA" sz="3600" b="1" i="1" dirty="0" smtClean="0">
                <a:sym typeface="Symbol"/>
              </a:rPr>
              <a:t>Оперативний р. </a:t>
            </a:r>
            <a:r>
              <a:rPr lang="uk-UA" sz="3600" b="1" i="1" dirty="0">
                <a:solidFill>
                  <a:srgbClr val="FF0000"/>
                </a:solidFill>
                <a:sym typeface="Symbol"/>
              </a:rPr>
              <a:t></a:t>
            </a:r>
            <a:r>
              <a:rPr lang="uk-UA" sz="3600" b="1" i="1" dirty="0">
                <a:sym typeface="Symbol"/>
              </a:rPr>
              <a:t> </a:t>
            </a:r>
            <a:r>
              <a:rPr lang="uk-UA" sz="3600" b="1" i="1" dirty="0" smtClean="0"/>
              <a:t>завдання </a:t>
            </a:r>
            <a:r>
              <a:rPr lang="uk-UA" sz="3600" b="1" i="1" dirty="0"/>
              <a:t>та </a:t>
            </a:r>
            <a:r>
              <a:rPr lang="uk-UA" sz="3600" b="1" i="1" dirty="0" smtClean="0"/>
              <a:t>ресурси </a:t>
            </a:r>
            <a:r>
              <a:rPr lang="uk-UA" sz="3600" dirty="0" smtClean="0"/>
              <a:t>для </a:t>
            </a:r>
            <a:r>
              <a:rPr lang="uk-UA" sz="3600" dirty="0"/>
              <a:t>реалізації стратегії; </a:t>
            </a:r>
            <a:endParaRPr lang="uk-UA" sz="3600" dirty="0" smtClean="0"/>
          </a:p>
          <a:p>
            <a:pPr lvl="0">
              <a:lnSpc>
                <a:spcPct val="80000"/>
              </a:lnSpc>
            </a:pPr>
            <a:r>
              <a:rPr lang="uk-UA" sz="3600" b="1" i="1" dirty="0" smtClean="0"/>
              <a:t>Тактичний р. </a:t>
            </a:r>
            <a:r>
              <a:rPr lang="uk-UA" sz="3600" b="1" i="1" dirty="0" smtClean="0">
                <a:solidFill>
                  <a:srgbClr val="FF0000"/>
                </a:solidFill>
                <a:sym typeface="Symbol"/>
              </a:rPr>
              <a:t></a:t>
            </a:r>
            <a:r>
              <a:rPr lang="uk-UA" sz="3600" b="1" i="1" dirty="0" smtClean="0">
                <a:sym typeface="Symbol"/>
              </a:rPr>
              <a:t>  як і куди направити </a:t>
            </a:r>
            <a:r>
              <a:rPr lang="uk-UA" sz="3600" b="1" i="1" dirty="0" smtClean="0"/>
              <a:t>ресурси </a:t>
            </a:r>
            <a:r>
              <a:rPr lang="uk-UA" sz="3600" dirty="0" smtClean="0"/>
              <a:t>для виконання опер. завдань в межах заданого періоду часу.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uk-UA" sz="3600" dirty="0" smtClean="0"/>
              <a:t>Завдяки 3-рівн. </a:t>
            </a:r>
            <a:r>
              <a:rPr lang="uk-UA" sz="3600" dirty="0"/>
              <a:t>п</a:t>
            </a:r>
            <a:r>
              <a:rPr lang="uk-UA" sz="3600" dirty="0" smtClean="0"/>
              <a:t>ідходу охоплено усе суспільство, форм. загальне розуміння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4462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5922</TotalTime>
  <Words>1489</Words>
  <Application>Microsoft Office PowerPoint</Application>
  <PresentationFormat>Экран (4:3)</PresentationFormat>
  <Paragraphs>179</Paragraphs>
  <Slides>27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ПЛАНУВАННЯ ГОТОВНОСТІ  У НАЦІОНАЛЬНІЙ НОРМ.-ПРАВ. БАЗІ-1</vt:lpstr>
      <vt:lpstr>ПЛАНУВАННЯ ГОТОВНОСТІ  У НАЦІОНАЛЬНІЙ НОРМ.-ПРАВ. БАЗІ-2</vt:lpstr>
      <vt:lpstr>ПЛАНУВАННЯ ГОТОВНОСТІ  У НАЦІОНАЛЬНІЙ НОРМ.-ПРАВ. БАЗІ-3     </vt:lpstr>
      <vt:lpstr>ЧОМУ ПРИКЛАД США?</vt:lpstr>
      <vt:lpstr>НСП – фундаментальн. елемент  забезпечення готовності нації</vt:lpstr>
      <vt:lpstr>Ключові елементи НСП </vt:lpstr>
      <vt:lpstr>АРХІТЕКТУРА ПЛАНУВАННЯ-1</vt:lpstr>
      <vt:lpstr>АРХІТЕКТУРА ПЛАНУВАННЯ-2</vt:lpstr>
      <vt:lpstr>АРХІТЕКТУРА ПЛАНУВАННЯ-3</vt:lpstr>
      <vt:lpstr>АРХІТЕКТУРА ПЛАНУВАННЯ-4</vt:lpstr>
      <vt:lpstr>ПЛАНУВАННЯ СТРАТЕГІЧНОГО РІВНЯ </vt:lpstr>
      <vt:lpstr>ПРИКЛАДИ ПСР</vt:lpstr>
      <vt:lpstr>ПЛАНУВАННЯ ОПЕРАТИВНОГО РІВНЯ</vt:lpstr>
      <vt:lpstr>ПРИКЛАДИ ПОР-1</vt:lpstr>
      <vt:lpstr>ПРИКЛАДИ ПОР-2</vt:lpstr>
      <vt:lpstr>ПЛАНУВАННЯ ТАКТИЧНОГО РІВНЯ</vt:lpstr>
      <vt:lpstr>ПРИКЛАДИ ПТР</vt:lpstr>
      <vt:lpstr>КАТЕГОРІЇ ПЛАНУВАННЯ</vt:lpstr>
      <vt:lpstr>ІНТЕГРУВАННЯ ПЛАНУВАННЯ</vt:lpstr>
      <vt:lpstr>ПРОЦЕС ПЛАНУВАННЯ</vt:lpstr>
      <vt:lpstr>ЕТАП 1. ФОРМУВАННЯ СПІЛЬНОЇ ГРУПИ ПЛАНУВАННЯ</vt:lpstr>
      <vt:lpstr>ЕТАП 2. ДОСЯГНЕННЯ РОЗУМІННЯ СИТУАЦІЇ</vt:lpstr>
      <vt:lpstr>ЕТАП 3. ВИЗНАЧЕННЯ ПРІОРИТЕТІВ, ЦІЛЕЙ І ЗАВДАНЬ</vt:lpstr>
      <vt:lpstr>ЕТАП 4. РОЗРОБКА ПЛАНУ</vt:lpstr>
      <vt:lpstr>ЕТАП 5. ПІДГОТОВКА, РОЗГЛЯД, ЗАТВЕРДЖЕННЯ ПЛАНУ</vt:lpstr>
      <vt:lpstr>ЕТАП 6. РЕАЛІЗАЦІЯ ТА ОБСЛУГОВУВАННЯ ПЛАНУ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318</cp:revision>
  <cp:lastPrinted>2016-02-10T14:47:11Z</cp:lastPrinted>
  <dcterms:created xsi:type="dcterms:W3CDTF">2016-01-20T15:37:39Z</dcterms:created>
  <dcterms:modified xsi:type="dcterms:W3CDTF">2017-04-19T09:00:34Z</dcterms:modified>
</cp:coreProperties>
</file>