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67" r:id="rId4"/>
    <p:sldId id="268" r:id="rId5"/>
    <p:sldId id="273" r:id="rId6"/>
    <p:sldId id="270" r:id="rId7"/>
    <p:sldId id="258" r:id="rId8"/>
    <p:sldId id="261" r:id="rId9"/>
    <p:sldId id="263" r:id="rId10"/>
    <p:sldId id="264" r:id="rId11"/>
    <p:sldId id="265" r:id="rId12"/>
    <p:sldId id="266" r:id="rId13"/>
    <p:sldId id="262" r:id="rId14"/>
    <p:sldId id="269" r:id="rId15"/>
    <p:sldId id="276" r:id="rId16"/>
    <p:sldId id="275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9650042212422894"/>
          <c:y val="6.8308693504794613E-2"/>
          <c:w val="0.37304574842781679"/>
          <c:h val="0.9071545195813044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НІСД</c:v>
                </c:pt>
                <c:pt idx="1">
                  <c:v>Центр «Пента»</c:v>
                </c:pt>
                <c:pt idx="2">
                  <c:v>Майдан Закордонних Справ</c:v>
                </c:pt>
                <c:pt idx="3">
                  <c:v>VoxUkraine</c:v>
                </c:pt>
                <c:pt idx="4">
                  <c:v>Інститут Горшеніна</c:v>
                </c:pt>
                <c:pt idx="5">
                  <c:v>Фонд «Демократичні ініціативи» ім.І.Кучеріва </c:v>
                </c:pt>
                <c:pt idx="6">
                  <c:v>МЦПД</c:v>
                </c:pt>
                <c:pt idx="7">
                  <c:v>Інститут аналізу і менеджменту політики</c:v>
                </c:pt>
                <c:pt idx="8">
                  <c:v>Центр Разумкова</c:v>
                </c:pt>
                <c:pt idx="9">
                  <c:v>Реанімаційний пакет реформ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2483</c:v>
                </c:pt>
                <c:pt idx="1">
                  <c:v>2995</c:v>
                </c:pt>
                <c:pt idx="2">
                  <c:v>3880</c:v>
                </c:pt>
                <c:pt idx="3">
                  <c:v>3923</c:v>
                </c:pt>
                <c:pt idx="4">
                  <c:v>4408</c:v>
                </c:pt>
                <c:pt idx="5">
                  <c:v>4781</c:v>
                </c:pt>
                <c:pt idx="6">
                  <c:v>5233</c:v>
                </c:pt>
                <c:pt idx="7">
                  <c:v>6338</c:v>
                </c:pt>
                <c:pt idx="8">
                  <c:v>9373</c:v>
                </c:pt>
                <c:pt idx="9">
                  <c:v>12679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showVal val="1"/>
        </c:dLbls>
        <c:gapWidth val="65"/>
        <c:axId val="127057280"/>
        <c:axId val="128713856"/>
      </c:barChart>
      <c:catAx>
        <c:axId val="12705728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13856"/>
        <c:crosses val="autoZero"/>
        <c:auto val="1"/>
        <c:lblAlgn val="ctr"/>
        <c:lblOffset val="100"/>
      </c:catAx>
      <c:valAx>
        <c:axId val="12871385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05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9322242739377273"/>
          <c:y val="7.2694338172457421E-2"/>
          <c:w val="0.38416017090516352"/>
          <c:h val="0.9011935318179200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Аналітичний центр CEDOS</c:v>
                </c:pt>
                <c:pt idx="1">
                  <c:v>CASE Україна (і «Ціна держави»)</c:v>
                </c:pt>
                <c:pt idx="2">
                  <c:v>Академія економічних наук України</c:v>
                </c:pt>
                <c:pt idx="3">
                  <c:v>VoxUkraine</c:v>
                </c:pt>
                <c:pt idx="4">
                  <c:v>МЦПД</c:v>
                </c:pt>
                <c:pt idx="5">
                  <c:v>Фонд «Демократичні ініціативи» ім.І.Кучеріва </c:v>
                </c:pt>
                <c:pt idx="6">
                  <c:v>ІЕДПК</c:v>
                </c:pt>
                <c:pt idx="7">
                  <c:v>Центр Разумкова</c:v>
                </c:pt>
                <c:pt idx="8">
                  <c:v>Інститут економіки та прогнозування</c:v>
                </c:pt>
                <c:pt idx="9">
                  <c:v>НІСД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28</c:v>
                </c:pt>
                <c:pt idx="1">
                  <c:v>31</c:v>
                </c:pt>
                <c:pt idx="2">
                  <c:v>34</c:v>
                </c:pt>
                <c:pt idx="3">
                  <c:v>48</c:v>
                </c:pt>
                <c:pt idx="4">
                  <c:v>56</c:v>
                </c:pt>
                <c:pt idx="5">
                  <c:v>61</c:v>
                </c:pt>
                <c:pt idx="6">
                  <c:v>91</c:v>
                </c:pt>
                <c:pt idx="7">
                  <c:v>124</c:v>
                </c:pt>
                <c:pt idx="8">
                  <c:v>271</c:v>
                </c:pt>
                <c:pt idx="9">
                  <c:v>382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showVal val="1"/>
        </c:dLbls>
        <c:gapWidth val="65"/>
        <c:axId val="128755584"/>
        <c:axId val="128757120"/>
      </c:barChart>
      <c:catAx>
        <c:axId val="1287555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57120"/>
        <c:crosses val="autoZero"/>
        <c:auto val="1"/>
        <c:lblAlgn val="ctr"/>
        <c:lblOffset val="100"/>
      </c:catAx>
      <c:valAx>
        <c:axId val="128757120"/>
        <c:scaling>
          <c:orientation val="minMax"/>
          <c:max val="400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5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9802301679224801"/>
          <c:y val="0.12365503581723944"/>
          <c:w val="0.37046421928070622"/>
          <c:h val="0.8543831569759864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Аналітичний центр CEDOS</c:v>
                </c:pt>
                <c:pt idx="1">
                  <c:v>Інститут розвитку міст</c:v>
                </c:pt>
                <c:pt idx="2">
                  <c:v>Громадська платформа Нова країна </c:v>
                </c:pt>
                <c:pt idx="3">
                  <c:v>ІЕДПК</c:v>
                </c:pt>
                <c:pt idx="4">
                  <c:v>Ейдос</c:v>
                </c:pt>
                <c:pt idx="5">
                  <c:v>Інститут світової політики</c:v>
                </c:pt>
                <c:pt idx="6">
                  <c:v>VoxUkraine</c:v>
                </c:pt>
                <c:pt idx="7">
                  <c:v>CASE Україна (і «Ціна держави»)</c:v>
                </c:pt>
                <c:pt idx="8">
                  <c:v>Майдан Закордонних Справ</c:v>
                </c:pt>
                <c:pt idx="9">
                  <c:v>Реанімаційний пакет реформ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5970</c:v>
                </c:pt>
                <c:pt idx="1">
                  <c:v>6400</c:v>
                </c:pt>
                <c:pt idx="2">
                  <c:v>6750</c:v>
                </c:pt>
                <c:pt idx="3">
                  <c:v>7350</c:v>
                </c:pt>
                <c:pt idx="4">
                  <c:v>7650</c:v>
                </c:pt>
                <c:pt idx="5">
                  <c:v>7860</c:v>
                </c:pt>
                <c:pt idx="6">
                  <c:v>19300</c:v>
                </c:pt>
                <c:pt idx="7">
                  <c:v>25350</c:v>
                </c:pt>
                <c:pt idx="8">
                  <c:v>25500</c:v>
                </c:pt>
                <c:pt idx="9">
                  <c:v>47550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showVal val="1"/>
        </c:dLbls>
        <c:gapWidth val="65"/>
        <c:axId val="128917504"/>
        <c:axId val="128919040"/>
      </c:barChart>
      <c:catAx>
        <c:axId val="1289175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919040"/>
        <c:crosses val="autoZero"/>
        <c:auto val="1"/>
        <c:lblAlgn val="ctr"/>
        <c:lblOffset val="100"/>
      </c:catAx>
      <c:valAx>
        <c:axId val="12891904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91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60673941806248033"/>
          <c:y val="7.2694338172457421E-2"/>
          <c:w val="0.35996985026253558"/>
          <c:h val="0.9011935318179200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-3.4012948751394767E-2"/>
                  <c:y val="4.7476600017495327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094277413274984E-2"/>
                  <c:y val="4.7476600017493592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285723997338605E-2"/>
                  <c:y val="-2.3738300008747655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286403811035662E-2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ІЕДПК</c:v>
                </c:pt>
                <c:pt idx="1">
                  <c:v>Аналітичний центр CEDOS</c:v>
                </c:pt>
                <c:pt idx="2">
                  <c:v>Реанімаційний пакет реформ</c:v>
                </c:pt>
                <c:pt idx="3">
                  <c:v>Інститут громадянського суспільства</c:v>
                </c:pt>
                <c:pt idx="4">
                  <c:v>Центр політико-правових реформ</c:v>
                </c:pt>
                <c:pt idx="5">
                  <c:v>Інститут аналізу і менеджменту політики</c:v>
                </c:pt>
                <c:pt idx="6">
                  <c:v>CASE Україна (і «Ціна держави»)</c:v>
                </c:pt>
                <c:pt idx="7">
                  <c:v>Центр Разумкова</c:v>
                </c:pt>
                <c:pt idx="8">
                  <c:v>VoxUkraine</c:v>
                </c:pt>
                <c:pt idx="9">
                  <c:v>НІСД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306</c:v>
                </c:pt>
                <c:pt idx="1">
                  <c:v>342</c:v>
                </c:pt>
                <c:pt idx="2">
                  <c:v>357</c:v>
                </c:pt>
                <c:pt idx="3">
                  <c:v>369</c:v>
                </c:pt>
                <c:pt idx="4">
                  <c:v>405</c:v>
                </c:pt>
                <c:pt idx="5">
                  <c:v>564</c:v>
                </c:pt>
                <c:pt idx="6">
                  <c:v>693</c:v>
                </c:pt>
                <c:pt idx="7">
                  <c:v>813</c:v>
                </c:pt>
                <c:pt idx="8">
                  <c:v>2235</c:v>
                </c:pt>
                <c:pt idx="9">
                  <c:v>3312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showVal val="1"/>
        </c:dLbls>
        <c:gapWidth val="65"/>
        <c:axId val="128992768"/>
        <c:axId val="128994304"/>
      </c:barChart>
      <c:catAx>
        <c:axId val="1289927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994304"/>
        <c:crosses val="autoZero"/>
        <c:auto val="1"/>
        <c:lblAlgn val="ctr"/>
        <c:lblOffset val="100"/>
      </c:catAx>
      <c:valAx>
        <c:axId val="128994304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99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60945123944412793"/>
          <c:y val="8.5513243906532824E-2"/>
          <c:w val="0.34339236257488637"/>
          <c:h val="0.9000838092732295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ІЕДПК</c:v>
                </c:pt>
                <c:pt idx="1">
                  <c:v>Майдан закордонних справ</c:v>
                </c:pt>
                <c:pt idx="2">
                  <c:v>МЦПД</c:v>
                </c:pt>
                <c:pt idx="3">
                  <c:v>Фонд «Демократичні ініціативи» ім.І.Кучеріва </c:v>
                </c:pt>
                <c:pt idx="4">
                  <c:v>CASE Україна (і «Ціна держави»)</c:v>
                </c:pt>
                <c:pt idx="5">
                  <c:v>VoxUkraine</c:v>
                </c:pt>
                <c:pt idx="6">
                  <c:v>Інститут економіки та прогнозування</c:v>
                </c:pt>
                <c:pt idx="7">
                  <c:v>Центр Разумкова</c:v>
                </c:pt>
                <c:pt idx="8">
                  <c:v>Реанімаційний пакет реформ</c:v>
                </c:pt>
                <c:pt idx="9">
                  <c:v>НІСД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3.46</c:v>
                </c:pt>
                <c:pt idx="1">
                  <c:v>3.48</c:v>
                </c:pt>
                <c:pt idx="2">
                  <c:v>3.8</c:v>
                </c:pt>
                <c:pt idx="3">
                  <c:v>3.8699999999999997</c:v>
                </c:pt>
                <c:pt idx="4">
                  <c:v>3.8899999999999997</c:v>
                </c:pt>
                <c:pt idx="5">
                  <c:v>6.87</c:v>
                </c:pt>
                <c:pt idx="6">
                  <c:v>7.04</c:v>
                </c:pt>
                <c:pt idx="7">
                  <c:v>7.72</c:v>
                </c:pt>
                <c:pt idx="8">
                  <c:v>9.19</c:v>
                </c:pt>
                <c:pt idx="9">
                  <c:v>14.55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showVal val="1"/>
        </c:dLbls>
        <c:gapWidth val="65"/>
        <c:axId val="129320448"/>
        <c:axId val="129321984"/>
      </c:barChart>
      <c:catAx>
        <c:axId val="129320448"/>
        <c:scaling>
          <c:orientation val="minMax"/>
        </c:scaling>
        <c:axPos val="l"/>
        <c:numFmt formatCode="General" sourceLinked="1"/>
        <c:maj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321984"/>
        <c:crosses val="autoZero"/>
        <c:auto val="1"/>
        <c:lblAlgn val="ctr"/>
        <c:lblOffset val="100"/>
      </c:catAx>
      <c:valAx>
        <c:axId val="129321984"/>
        <c:scaling>
          <c:orientation val="minMax"/>
          <c:max val="15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32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60945123944412793"/>
          <c:y val="8.5513243906532824E-2"/>
          <c:w val="0.34339236257488637"/>
          <c:h val="0.9000838092732295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Ейдос</c:v>
                </c:pt>
                <c:pt idx="1">
                  <c:v>Інстиут Горшеніна</c:v>
                </c:pt>
                <c:pt idx="2">
                  <c:v>CEDOS</c:v>
                </c:pt>
                <c:pt idx="3">
                  <c:v>Інститут аналізу і менеджменту політики</c:v>
                </c:pt>
                <c:pt idx="4">
                  <c:v>Майдан закордонних справ</c:v>
                </c:pt>
                <c:pt idx="5">
                  <c:v>МЦПД</c:v>
                </c:pt>
                <c:pt idx="6">
                  <c:v>Фонд «Демократичні ініціативи» ім.І.Кучеріва </c:v>
                </c:pt>
                <c:pt idx="7">
                  <c:v>CASE Україна (і «Ціна держави»)</c:v>
                </c:pt>
                <c:pt idx="8">
                  <c:v>ІЕДПК</c:v>
                </c:pt>
                <c:pt idx="9">
                  <c:v>Центр Разумкова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2.44</c:v>
                </c:pt>
                <c:pt idx="1">
                  <c:v>3.1</c:v>
                </c:pt>
                <c:pt idx="2" formatCode="0.00">
                  <c:v>3.48</c:v>
                </c:pt>
                <c:pt idx="3">
                  <c:v>3.57</c:v>
                </c:pt>
                <c:pt idx="4" formatCode="0.00">
                  <c:v>4.8499999999999996</c:v>
                </c:pt>
                <c:pt idx="5" formatCode="0.00">
                  <c:v>6.18</c:v>
                </c:pt>
                <c:pt idx="6" formatCode="0.00">
                  <c:v>6.37</c:v>
                </c:pt>
                <c:pt idx="7" formatCode="0.00">
                  <c:v>6.38</c:v>
                </c:pt>
                <c:pt idx="8" formatCode="0.00">
                  <c:v>6.53</c:v>
                </c:pt>
                <c:pt idx="9" formatCode="0.00">
                  <c:v>13.02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showVal val="1"/>
        </c:dLbls>
        <c:gapWidth val="65"/>
        <c:axId val="132112768"/>
        <c:axId val="132114304"/>
      </c:barChart>
      <c:catAx>
        <c:axId val="132112768"/>
        <c:scaling>
          <c:orientation val="minMax"/>
        </c:scaling>
        <c:axPos val="l"/>
        <c:numFmt formatCode="General" sourceLinked="1"/>
        <c:maj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114304"/>
        <c:crosses val="autoZero"/>
        <c:auto val="1"/>
        <c:lblAlgn val="ctr"/>
        <c:lblOffset val="100"/>
      </c:catAx>
      <c:valAx>
        <c:axId val="132114304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11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B1320-AD6C-4D20-96BE-FF8436109F20}" type="doc">
      <dgm:prSet loTypeId="urn:microsoft.com/office/officeart/2005/8/layout/rings+Icon#1" loCatId="relationship" qsTypeId="urn:microsoft.com/office/officeart/2005/8/quickstyle/simple4" qsCatId="simple" csTypeId="urn:microsoft.com/office/officeart/2005/8/colors/accent1_2" csCatId="accent1" phldr="1"/>
      <dgm:spPr/>
    </dgm:pt>
    <dgm:pt modelId="{94F59486-EF11-45A7-A374-026B9F6822D2}">
      <dgm:prSet phldrT="[Text]" custT="1"/>
      <dgm:spPr/>
      <dgm:t>
        <a:bodyPr/>
        <a:lstStyle/>
        <a:p>
          <a:r>
            <a:rPr lang="uk-UA" sz="4800" b="0" dirty="0" smtClean="0">
              <a:latin typeface="Trebuchet MS" panose="020B0603020202020204" pitchFamily="34" charset="0"/>
            </a:rPr>
            <a:t>ЗМІ</a:t>
          </a:r>
          <a:endParaRPr lang="en-US" sz="2700" b="0" dirty="0">
            <a:latin typeface="Trebuchet MS" panose="020B0603020202020204" pitchFamily="34" charset="0"/>
          </a:endParaRPr>
        </a:p>
      </dgm:t>
    </dgm:pt>
    <dgm:pt modelId="{FCE3FB11-A719-45A1-B693-A63FE0B8FA6C}" type="parTrans" cxnId="{F7E99857-5346-4540-BD6C-6F85F067118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76D4F5A4-2EAE-4AFE-BF95-4962D54FE150}" type="sibTrans" cxnId="{F7E99857-5346-4540-BD6C-6F85F067118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F335C923-3F50-489E-8108-F1498869E28A}">
      <dgm:prSet phldrT="[Text]" custT="1"/>
      <dgm:spPr/>
      <dgm:t>
        <a:bodyPr tIns="274320"/>
        <a:lstStyle/>
        <a:p>
          <a:r>
            <a:rPr lang="uk-UA" sz="2800" dirty="0" smtClean="0">
              <a:latin typeface="Trebuchet MS" panose="020B0603020202020204" pitchFamily="34" charset="0"/>
            </a:rPr>
            <a:t>Інтернет</a:t>
          </a:r>
          <a:endParaRPr lang="en-US" sz="2400" dirty="0">
            <a:latin typeface="Trebuchet MS" panose="020B0603020202020204" pitchFamily="34" charset="0"/>
          </a:endParaRPr>
        </a:p>
      </dgm:t>
    </dgm:pt>
    <dgm:pt modelId="{C5370748-758A-44C1-B9F8-43690802FCA5}" type="parTrans" cxnId="{8BBD2A8E-B484-470A-B098-D4686141AB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0734710D-DA8F-4344-A9F9-2869C8D973B4}" type="sibTrans" cxnId="{8BBD2A8E-B484-470A-B098-D4686141AB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2D6A0BE5-E0F1-405E-84C2-D3700A36A93F}">
      <dgm:prSet phldrT="[Text]" custT="1"/>
      <dgm:spPr/>
      <dgm:t>
        <a:bodyPr/>
        <a:lstStyle/>
        <a:p>
          <a:r>
            <a:rPr lang="uk-UA" sz="3200" dirty="0" smtClean="0">
              <a:latin typeface="Trebuchet MS" panose="020B0603020202020204" pitchFamily="34" charset="0"/>
            </a:rPr>
            <a:t>Наукові</a:t>
          </a:r>
          <a:r>
            <a:rPr lang="uk-UA" sz="2400" dirty="0" smtClean="0">
              <a:latin typeface="Trebuchet MS" panose="020B0603020202020204" pitchFamily="34" charset="0"/>
            </a:rPr>
            <a:t> </a:t>
          </a:r>
          <a:r>
            <a:rPr lang="uk-UA" sz="2800" dirty="0" smtClean="0">
              <a:latin typeface="Trebuchet MS" panose="020B0603020202020204" pitchFamily="34" charset="0"/>
            </a:rPr>
            <a:t>джерела</a:t>
          </a:r>
          <a:endParaRPr lang="en-US" sz="2400" dirty="0">
            <a:latin typeface="Trebuchet MS" panose="020B0603020202020204" pitchFamily="34" charset="0"/>
          </a:endParaRPr>
        </a:p>
      </dgm:t>
    </dgm:pt>
    <dgm:pt modelId="{F1EA8F0A-6AC0-473E-AC41-C37ABB826B60}" type="parTrans" cxnId="{26212D13-EE13-4E13-ACA3-8B8130328F0C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621E0915-E0F0-42DE-A1A4-8B6D62E6E0BB}" type="sibTrans" cxnId="{26212D13-EE13-4E13-ACA3-8B8130328F0C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A4F8AB49-FEC4-455C-982A-329597CFC3AD}">
      <dgm:prSet phldrT="[Text]"/>
      <dgm:spPr/>
      <dgm:t>
        <a:bodyPr tIns="274320"/>
        <a:lstStyle/>
        <a:p>
          <a:r>
            <a:rPr lang="uk-UA" sz="2100" dirty="0" smtClean="0">
              <a:latin typeface="Trebuchet MS" panose="020B0603020202020204" pitchFamily="34" charset="0"/>
            </a:rPr>
            <a:t>Соціальні мережі</a:t>
          </a:r>
          <a:endParaRPr lang="en-US" sz="2100" dirty="0">
            <a:latin typeface="Trebuchet MS" panose="020B0603020202020204" pitchFamily="34" charset="0"/>
          </a:endParaRPr>
        </a:p>
      </dgm:t>
    </dgm:pt>
    <dgm:pt modelId="{E73CA622-AC9C-460C-B484-929048AAF391}" type="parTrans" cxnId="{BD9396C3-3787-429D-9FC9-F4B25C7135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7C67E8D2-8EA8-4EF7-B1E4-C29B47B313D5}" type="sibTrans" cxnId="{BD9396C3-3787-429D-9FC9-F4B25C7135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46454848-7FB2-4F0F-BCA5-836B7E37B484}">
      <dgm:prSet phldrT="[Text]"/>
      <dgm:spPr/>
      <dgm:t>
        <a:bodyPr tIns="274320"/>
        <a:lstStyle/>
        <a:p>
          <a:r>
            <a:rPr lang="uk-UA" sz="2100" dirty="0" smtClean="0">
              <a:latin typeface="Trebuchet MS" panose="020B0603020202020204" pitchFamily="34" charset="0"/>
            </a:rPr>
            <a:t>Сайти</a:t>
          </a:r>
          <a:endParaRPr lang="en-US" sz="2100" dirty="0">
            <a:latin typeface="Trebuchet MS" panose="020B0603020202020204" pitchFamily="34" charset="0"/>
          </a:endParaRPr>
        </a:p>
      </dgm:t>
    </dgm:pt>
    <dgm:pt modelId="{F06F9F70-B970-444C-ADEE-5438843C17EC}" type="parTrans" cxnId="{14A92963-643A-4521-805A-B162E2DFCEE2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8DFAE23B-5F1C-471C-B3AA-C8A7A02A8992}" type="sibTrans" cxnId="{14A92963-643A-4521-805A-B162E2DFCEE2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9D009A0C-255F-481C-997C-CCBB37C6B178}" type="pres">
      <dgm:prSet presAssocID="{D4CB1320-AD6C-4D20-96BE-FF8436109F20}" presName="Name0" presStyleCnt="0">
        <dgm:presLayoutVars>
          <dgm:chMax val="7"/>
          <dgm:dir/>
          <dgm:resizeHandles val="exact"/>
        </dgm:presLayoutVars>
      </dgm:prSet>
      <dgm:spPr/>
    </dgm:pt>
    <dgm:pt modelId="{C0B2EE4C-5193-4294-BA8C-6A49828E37E2}" type="pres">
      <dgm:prSet presAssocID="{D4CB1320-AD6C-4D20-96BE-FF8436109F20}" presName="ellipse1" presStyleLbl="vennNode1" presStyleIdx="0" presStyleCnt="3" custScaleY="95606" custLinFactNeighborX="9970" custLinFactNeighborY="-74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910673-AE55-4566-A76D-00862DBEDE4B}" type="pres">
      <dgm:prSet presAssocID="{D4CB1320-AD6C-4D20-96BE-FF8436109F20}" presName="ellipse2" presStyleLbl="vennNode1" presStyleIdx="1" presStyleCnt="3" custScaleY="98412" custLinFactNeighborY="44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C03E62-D722-4161-AA73-70267FA221C5}" type="pres">
      <dgm:prSet presAssocID="{D4CB1320-AD6C-4D20-96BE-FF8436109F20}" presName="ellipse3" presStyleLbl="vennNode1" presStyleIdx="2" presStyleCnt="3" custLinFactNeighborX="-7322" custLinFactNeighborY="-18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29F1802-86A1-4E81-AF5C-922CD570DA80}" type="presOf" srcId="{F335C923-3F50-489E-8108-F1498869E28A}" destId="{5E910673-AE55-4566-A76D-00862DBEDE4B}" srcOrd="0" destOrd="0" presId="urn:microsoft.com/office/officeart/2005/8/layout/rings+Icon#1"/>
    <dgm:cxn modelId="{26212D13-EE13-4E13-ACA3-8B8130328F0C}" srcId="{D4CB1320-AD6C-4D20-96BE-FF8436109F20}" destId="{2D6A0BE5-E0F1-405E-84C2-D3700A36A93F}" srcOrd="2" destOrd="0" parTransId="{F1EA8F0A-6AC0-473E-AC41-C37ABB826B60}" sibTransId="{621E0915-E0F0-42DE-A1A4-8B6D62E6E0BB}"/>
    <dgm:cxn modelId="{14A92963-643A-4521-805A-B162E2DFCEE2}" srcId="{F335C923-3F50-489E-8108-F1498869E28A}" destId="{46454848-7FB2-4F0F-BCA5-836B7E37B484}" srcOrd="1" destOrd="0" parTransId="{F06F9F70-B970-444C-ADEE-5438843C17EC}" sibTransId="{8DFAE23B-5F1C-471C-B3AA-C8A7A02A8992}"/>
    <dgm:cxn modelId="{573120F9-C0CD-45CE-BAD8-576CE7F361DF}" type="presOf" srcId="{A4F8AB49-FEC4-455C-982A-329597CFC3AD}" destId="{5E910673-AE55-4566-A76D-00862DBEDE4B}" srcOrd="0" destOrd="1" presId="urn:microsoft.com/office/officeart/2005/8/layout/rings+Icon#1"/>
    <dgm:cxn modelId="{BD9396C3-3787-429D-9FC9-F4B25C7135B6}" srcId="{F335C923-3F50-489E-8108-F1498869E28A}" destId="{A4F8AB49-FEC4-455C-982A-329597CFC3AD}" srcOrd="0" destOrd="0" parTransId="{E73CA622-AC9C-460C-B484-929048AAF391}" sibTransId="{7C67E8D2-8EA8-4EF7-B1E4-C29B47B313D5}"/>
    <dgm:cxn modelId="{FF6DD69A-644A-4964-8B73-EA66BDD6E826}" type="presOf" srcId="{2D6A0BE5-E0F1-405E-84C2-D3700A36A93F}" destId="{38C03E62-D722-4161-AA73-70267FA221C5}" srcOrd="0" destOrd="0" presId="urn:microsoft.com/office/officeart/2005/8/layout/rings+Icon#1"/>
    <dgm:cxn modelId="{F7E99857-5346-4540-BD6C-6F85F0671185}" srcId="{D4CB1320-AD6C-4D20-96BE-FF8436109F20}" destId="{94F59486-EF11-45A7-A374-026B9F6822D2}" srcOrd="0" destOrd="0" parTransId="{FCE3FB11-A719-45A1-B693-A63FE0B8FA6C}" sibTransId="{76D4F5A4-2EAE-4AFE-BF95-4962D54FE150}"/>
    <dgm:cxn modelId="{CB13EDBA-9799-4C7D-9A6E-C4C2241C6B3D}" type="presOf" srcId="{94F59486-EF11-45A7-A374-026B9F6822D2}" destId="{C0B2EE4C-5193-4294-BA8C-6A49828E37E2}" srcOrd="0" destOrd="0" presId="urn:microsoft.com/office/officeart/2005/8/layout/rings+Icon#1"/>
    <dgm:cxn modelId="{CA57EDC7-35A2-4DF4-AD8C-F11AE062FF0C}" type="presOf" srcId="{D4CB1320-AD6C-4D20-96BE-FF8436109F20}" destId="{9D009A0C-255F-481C-997C-CCBB37C6B178}" srcOrd="0" destOrd="0" presId="urn:microsoft.com/office/officeart/2005/8/layout/rings+Icon#1"/>
    <dgm:cxn modelId="{8BBD2A8E-B484-470A-B098-D4686141ABB6}" srcId="{D4CB1320-AD6C-4D20-96BE-FF8436109F20}" destId="{F335C923-3F50-489E-8108-F1498869E28A}" srcOrd="1" destOrd="0" parTransId="{C5370748-758A-44C1-B9F8-43690802FCA5}" sibTransId="{0734710D-DA8F-4344-A9F9-2869C8D973B4}"/>
    <dgm:cxn modelId="{09064896-C2EA-4F10-B097-3D743E55436A}" type="presOf" srcId="{46454848-7FB2-4F0F-BCA5-836B7E37B484}" destId="{5E910673-AE55-4566-A76D-00862DBEDE4B}" srcOrd="0" destOrd="2" presId="urn:microsoft.com/office/officeart/2005/8/layout/rings+Icon#1"/>
    <dgm:cxn modelId="{5213F2BF-4299-43B7-B8A5-33C7F1971BAA}" type="presParOf" srcId="{9D009A0C-255F-481C-997C-CCBB37C6B178}" destId="{C0B2EE4C-5193-4294-BA8C-6A49828E37E2}" srcOrd="0" destOrd="0" presId="urn:microsoft.com/office/officeart/2005/8/layout/rings+Icon#1"/>
    <dgm:cxn modelId="{7C74DB00-A895-4772-B405-4AD311CE4E24}" type="presParOf" srcId="{9D009A0C-255F-481C-997C-CCBB37C6B178}" destId="{5E910673-AE55-4566-A76D-00862DBEDE4B}" srcOrd="1" destOrd="0" presId="urn:microsoft.com/office/officeart/2005/8/layout/rings+Icon#1"/>
    <dgm:cxn modelId="{18B05801-23C2-4BD9-95E2-1E7C77CA045D}" type="presParOf" srcId="{9D009A0C-255F-481C-997C-CCBB37C6B178}" destId="{38C03E62-D722-4161-AA73-70267FA221C5}" srcOrd="2" destOrd="0" presId="urn:microsoft.com/office/officeart/2005/8/layout/rings+Icon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B1320-AD6C-4D20-96BE-FF8436109F20}" type="doc">
      <dgm:prSet loTypeId="urn:microsoft.com/office/officeart/2005/8/layout/rings+Icon#1" loCatId="relationship" qsTypeId="urn:microsoft.com/office/officeart/2005/8/quickstyle/simple4" qsCatId="simple" csTypeId="urn:microsoft.com/office/officeart/2005/8/colors/accent1_2" csCatId="accent1" phldr="1"/>
      <dgm:spPr/>
    </dgm:pt>
    <dgm:pt modelId="{94F59486-EF11-45A7-A374-026B9F6822D2}">
      <dgm:prSet phldrT="[Text]" custT="1"/>
      <dgm:spPr/>
      <dgm:t>
        <a:bodyPr/>
        <a:lstStyle/>
        <a:p>
          <a:r>
            <a:rPr lang="uk-UA" sz="4400" dirty="0" smtClean="0">
              <a:latin typeface="Trebuchet MS" panose="020B0603020202020204" pitchFamily="34" charset="0"/>
            </a:rPr>
            <a:t>ЗМІ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FCE3FB11-A719-45A1-B693-A63FE0B8FA6C}" type="parTrans" cxnId="{F7E99857-5346-4540-BD6C-6F85F0671185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76D4F5A4-2EAE-4AFE-BF95-4962D54FE150}" type="sibTrans" cxnId="{F7E99857-5346-4540-BD6C-6F85F0671185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F335C923-3F50-489E-8108-F1498869E28A}">
      <dgm:prSet phldrT="[Text]" custT="1"/>
      <dgm:spPr/>
      <dgm:t>
        <a:bodyPr tIns="274320"/>
        <a:lstStyle/>
        <a:p>
          <a:r>
            <a:rPr lang="uk-UA" sz="2000" dirty="0" smtClean="0">
              <a:latin typeface="Trebuchet MS" panose="020B0603020202020204" pitchFamily="34" charset="0"/>
            </a:rPr>
            <a:t>Інтернет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C5370748-758A-44C1-B9F8-43690802FCA5}" type="parTrans" cxnId="{8BBD2A8E-B484-470A-B098-D4686141AB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0734710D-DA8F-4344-A9F9-2869C8D973B4}" type="sibTrans" cxnId="{8BBD2A8E-B484-470A-B098-D4686141AB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2D6A0BE5-E0F1-405E-84C2-D3700A36A93F}">
      <dgm:prSet phldrT="[Text]" custT="1"/>
      <dgm:spPr/>
      <dgm:t>
        <a:bodyPr/>
        <a:lstStyle/>
        <a:p>
          <a:r>
            <a:rPr lang="uk-UA" sz="2400" dirty="0" smtClean="0">
              <a:latin typeface="Trebuchet MS" panose="020B0603020202020204" pitchFamily="34" charset="0"/>
            </a:rPr>
            <a:t>Наукові</a:t>
          </a:r>
          <a:r>
            <a:rPr lang="uk-UA" sz="1800" dirty="0" smtClean="0">
              <a:latin typeface="Trebuchet MS" panose="020B0603020202020204" pitchFamily="34" charset="0"/>
            </a:rPr>
            <a:t> </a:t>
          </a:r>
          <a:r>
            <a:rPr lang="uk-UA" sz="2000" dirty="0" smtClean="0">
              <a:latin typeface="Trebuchet MS" panose="020B0603020202020204" pitchFamily="34" charset="0"/>
            </a:rPr>
            <a:t>джерела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F1EA8F0A-6AC0-473E-AC41-C37ABB826B60}" type="parTrans" cxnId="{26212D13-EE13-4E13-ACA3-8B8130328F0C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621E0915-E0F0-42DE-A1A4-8B6D62E6E0BB}" type="sibTrans" cxnId="{26212D13-EE13-4E13-ACA3-8B8130328F0C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A4F8AB49-FEC4-455C-982A-329597CFC3AD}">
      <dgm:prSet phldrT="[Text]" custT="1"/>
      <dgm:spPr/>
      <dgm:t>
        <a:bodyPr tIns="274320"/>
        <a:lstStyle/>
        <a:p>
          <a:r>
            <a:rPr lang="uk-UA" sz="1800" dirty="0" smtClean="0">
              <a:latin typeface="Trebuchet MS" panose="020B0603020202020204" pitchFamily="34" charset="0"/>
            </a:rPr>
            <a:t>Соціальні мережі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E73CA622-AC9C-460C-B484-929048AAF391}" type="parTrans" cxnId="{BD9396C3-3787-429D-9FC9-F4B25C7135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7C67E8D2-8EA8-4EF7-B1E4-C29B47B313D5}" type="sibTrans" cxnId="{BD9396C3-3787-429D-9FC9-F4B25C7135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46454848-7FB2-4F0F-BCA5-836B7E37B484}">
      <dgm:prSet phldrT="[Text]" custT="1"/>
      <dgm:spPr/>
      <dgm:t>
        <a:bodyPr tIns="274320"/>
        <a:lstStyle/>
        <a:p>
          <a:r>
            <a:rPr lang="uk-UA" sz="1800" dirty="0" smtClean="0">
              <a:latin typeface="Trebuchet MS" panose="020B0603020202020204" pitchFamily="34" charset="0"/>
            </a:rPr>
            <a:t>Сайти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F06F9F70-B970-444C-ADEE-5438843C17EC}" type="parTrans" cxnId="{14A92963-643A-4521-805A-B162E2DFCEE2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8DFAE23B-5F1C-471C-B3AA-C8A7A02A8992}" type="sibTrans" cxnId="{14A92963-643A-4521-805A-B162E2DFCEE2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9D009A0C-255F-481C-997C-CCBB37C6B178}" type="pres">
      <dgm:prSet presAssocID="{D4CB1320-AD6C-4D20-96BE-FF8436109F20}" presName="Name0" presStyleCnt="0">
        <dgm:presLayoutVars>
          <dgm:chMax val="7"/>
          <dgm:dir/>
          <dgm:resizeHandles val="exact"/>
        </dgm:presLayoutVars>
      </dgm:prSet>
      <dgm:spPr/>
    </dgm:pt>
    <dgm:pt modelId="{C0B2EE4C-5193-4294-BA8C-6A49828E37E2}" type="pres">
      <dgm:prSet presAssocID="{D4CB1320-AD6C-4D20-96BE-FF8436109F20}" presName="ellipse1" presStyleLbl="vennNode1" presStyleIdx="0" presStyleCnt="3" custScaleY="95606" custLinFactNeighborX="9970" custLinFactNeighborY="-74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910673-AE55-4566-A76D-00862DBEDE4B}" type="pres">
      <dgm:prSet presAssocID="{D4CB1320-AD6C-4D20-96BE-FF8436109F20}" presName="ellipse2" presStyleLbl="vennNode1" presStyleIdx="1" presStyleCnt="3" custScaleY="98412" custLinFactNeighborY="11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C03E62-D722-4161-AA73-70267FA221C5}" type="pres">
      <dgm:prSet presAssocID="{D4CB1320-AD6C-4D20-96BE-FF8436109F20}" presName="ellipse3" presStyleLbl="vennNode1" presStyleIdx="2" presStyleCnt="3" custLinFactNeighborX="-7322" custLinFactNeighborY="-18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2FA087-EB70-4341-9B65-618CA7117D2F}" type="presOf" srcId="{F335C923-3F50-489E-8108-F1498869E28A}" destId="{5E910673-AE55-4566-A76D-00862DBEDE4B}" srcOrd="0" destOrd="0" presId="urn:microsoft.com/office/officeart/2005/8/layout/rings+Icon#1"/>
    <dgm:cxn modelId="{26212D13-EE13-4E13-ACA3-8B8130328F0C}" srcId="{D4CB1320-AD6C-4D20-96BE-FF8436109F20}" destId="{2D6A0BE5-E0F1-405E-84C2-D3700A36A93F}" srcOrd="2" destOrd="0" parTransId="{F1EA8F0A-6AC0-473E-AC41-C37ABB826B60}" sibTransId="{621E0915-E0F0-42DE-A1A4-8B6D62E6E0BB}"/>
    <dgm:cxn modelId="{14A92963-643A-4521-805A-B162E2DFCEE2}" srcId="{F335C923-3F50-489E-8108-F1498869E28A}" destId="{46454848-7FB2-4F0F-BCA5-836B7E37B484}" srcOrd="1" destOrd="0" parTransId="{F06F9F70-B970-444C-ADEE-5438843C17EC}" sibTransId="{8DFAE23B-5F1C-471C-B3AA-C8A7A02A8992}"/>
    <dgm:cxn modelId="{5A202929-FA0F-4689-87BA-021A1E16406A}" type="presOf" srcId="{A4F8AB49-FEC4-455C-982A-329597CFC3AD}" destId="{5E910673-AE55-4566-A76D-00862DBEDE4B}" srcOrd="0" destOrd="1" presId="urn:microsoft.com/office/officeart/2005/8/layout/rings+Icon#1"/>
    <dgm:cxn modelId="{BD9396C3-3787-429D-9FC9-F4B25C7135B6}" srcId="{F335C923-3F50-489E-8108-F1498869E28A}" destId="{A4F8AB49-FEC4-455C-982A-329597CFC3AD}" srcOrd="0" destOrd="0" parTransId="{E73CA622-AC9C-460C-B484-929048AAF391}" sibTransId="{7C67E8D2-8EA8-4EF7-B1E4-C29B47B313D5}"/>
    <dgm:cxn modelId="{B1F362E3-A4BF-4596-AB48-69BE6D472658}" type="presOf" srcId="{D4CB1320-AD6C-4D20-96BE-FF8436109F20}" destId="{9D009A0C-255F-481C-997C-CCBB37C6B178}" srcOrd="0" destOrd="0" presId="urn:microsoft.com/office/officeart/2005/8/layout/rings+Icon#1"/>
    <dgm:cxn modelId="{31151BF0-A4AF-4F9D-9075-2005C7FAE3F6}" type="presOf" srcId="{2D6A0BE5-E0F1-405E-84C2-D3700A36A93F}" destId="{38C03E62-D722-4161-AA73-70267FA221C5}" srcOrd="0" destOrd="0" presId="urn:microsoft.com/office/officeart/2005/8/layout/rings+Icon#1"/>
    <dgm:cxn modelId="{77B2783E-0C52-4D95-802D-50EFE1681844}" type="presOf" srcId="{46454848-7FB2-4F0F-BCA5-836B7E37B484}" destId="{5E910673-AE55-4566-A76D-00862DBEDE4B}" srcOrd="0" destOrd="2" presId="urn:microsoft.com/office/officeart/2005/8/layout/rings+Icon#1"/>
    <dgm:cxn modelId="{F7E99857-5346-4540-BD6C-6F85F0671185}" srcId="{D4CB1320-AD6C-4D20-96BE-FF8436109F20}" destId="{94F59486-EF11-45A7-A374-026B9F6822D2}" srcOrd="0" destOrd="0" parTransId="{FCE3FB11-A719-45A1-B693-A63FE0B8FA6C}" sibTransId="{76D4F5A4-2EAE-4AFE-BF95-4962D54FE150}"/>
    <dgm:cxn modelId="{8BBD2A8E-B484-470A-B098-D4686141ABB6}" srcId="{D4CB1320-AD6C-4D20-96BE-FF8436109F20}" destId="{F335C923-3F50-489E-8108-F1498869E28A}" srcOrd="1" destOrd="0" parTransId="{C5370748-758A-44C1-B9F8-43690802FCA5}" sibTransId="{0734710D-DA8F-4344-A9F9-2869C8D973B4}"/>
    <dgm:cxn modelId="{A8111647-9D08-49A1-A7EE-D3687C865C76}" type="presOf" srcId="{94F59486-EF11-45A7-A374-026B9F6822D2}" destId="{C0B2EE4C-5193-4294-BA8C-6A49828E37E2}" srcOrd="0" destOrd="0" presId="urn:microsoft.com/office/officeart/2005/8/layout/rings+Icon#1"/>
    <dgm:cxn modelId="{234BEDF5-9C6A-4E98-AC62-70F81A31EE50}" type="presParOf" srcId="{9D009A0C-255F-481C-997C-CCBB37C6B178}" destId="{C0B2EE4C-5193-4294-BA8C-6A49828E37E2}" srcOrd="0" destOrd="0" presId="urn:microsoft.com/office/officeart/2005/8/layout/rings+Icon#1"/>
    <dgm:cxn modelId="{41432EDF-77F2-4888-8734-BBA4967B8B19}" type="presParOf" srcId="{9D009A0C-255F-481C-997C-CCBB37C6B178}" destId="{5E910673-AE55-4566-A76D-00862DBEDE4B}" srcOrd="1" destOrd="0" presId="urn:microsoft.com/office/officeart/2005/8/layout/rings+Icon#1"/>
    <dgm:cxn modelId="{D40EE197-6404-46BC-AE47-CC5C9D988711}" type="presParOf" srcId="{9D009A0C-255F-481C-997C-CCBB37C6B178}" destId="{38C03E62-D722-4161-AA73-70267FA221C5}" srcOrd="2" destOrd="0" presId="urn:microsoft.com/office/officeart/2005/8/layout/rings+Icon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2EE4C-5193-4294-BA8C-6A49828E37E2}">
      <dsp:nvSpPr>
        <dsp:cNvPr id="0" name=""/>
        <dsp:cNvSpPr/>
      </dsp:nvSpPr>
      <dsp:spPr>
        <a:xfrm>
          <a:off x="259386" y="0"/>
          <a:ext cx="2601674" cy="24873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0" kern="1200" dirty="0" smtClean="0">
              <a:latin typeface="Trebuchet MS" panose="020B0603020202020204" pitchFamily="34" charset="0"/>
            </a:rPr>
            <a:t>ЗМІ</a:t>
          </a:r>
          <a:endParaRPr lang="en-US" sz="2700" b="0" kern="1200" dirty="0">
            <a:latin typeface="Trebuchet MS" panose="020B0603020202020204" pitchFamily="34" charset="0"/>
          </a:endParaRPr>
        </a:p>
      </dsp:txBody>
      <dsp:txXfrm>
        <a:off x="640392" y="364260"/>
        <a:ext cx="1839662" cy="1758801"/>
      </dsp:txXfrm>
    </dsp:sp>
    <dsp:sp modelId="{5E910673-AE55-4566-A76D-00862DBEDE4B}">
      <dsp:nvSpPr>
        <dsp:cNvPr id="0" name=""/>
        <dsp:cNvSpPr/>
      </dsp:nvSpPr>
      <dsp:spPr>
        <a:xfrm>
          <a:off x="1339104" y="1851078"/>
          <a:ext cx="2601674" cy="25603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27432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rebuchet MS" panose="020B0603020202020204" pitchFamily="34" charset="0"/>
            </a:rPr>
            <a:t>Інтернет</a:t>
          </a:r>
          <a:endParaRPr lang="en-US" sz="2400" kern="1200" dirty="0">
            <a:latin typeface="Trebuchet MS" panose="020B0603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>
              <a:latin typeface="Trebuchet MS" panose="020B0603020202020204" pitchFamily="34" charset="0"/>
            </a:rPr>
            <a:t>Соціальні мережі</a:t>
          </a:r>
          <a:endParaRPr lang="en-US" sz="2100" kern="1200" dirty="0">
            <a:latin typeface="Trebuchet MS" panose="020B0603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>
              <a:latin typeface="Trebuchet MS" panose="020B0603020202020204" pitchFamily="34" charset="0"/>
            </a:rPr>
            <a:t>Сайти</a:t>
          </a:r>
          <a:endParaRPr lang="en-US" sz="2100" kern="1200" dirty="0">
            <a:latin typeface="Trebuchet MS" panose="020B0603020202020204" pitchFamily="34" charset="0"/>
          </a:endParaRPr>
        </a:p>
      </dsp:txBody>
      <dsp:txXfrm>
        <a:off x="1720110" y="2226029"/>
        <a:ext cx="1839662" cy="1810421"/>
      </dsp:txXfrm>
    </dsp:sp>
    <dsp:sp modelId="{38C03E62-D722-4161-AA73-70267FA221C5}">
      <dsp:nvSpPr>
        <dsp:cNvPr id="0" name=""/>
        <dsp:cNvSpPr/>
      </dsp:nvSpPr>
      <dsp:spPr>
        <a:xfrm>
          <a:off x="2486131" y="0"/>
          <a:ext cx="2601674" cy="26016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rebuchet MS" panose="020B0603020202020204" pitchFamily="34" charset="0"/>
            </a:rPr>
            <a:t>Наукові</a:t>
          </a:r>
          <a:r>
            <a:rPr lang="uk-UA" sz="2400" kern="1200" dirty="0" smtClean="0">
              <a:latin typeface="Trebuchet MS" panose="020B0603020202020204" pitchFamily="34" charset="0"/>
            </a:rPr>
            <a:t> </a:t>
          </a:r>
          <a:r>
            <a:rPr lang="uk-UA" sz="2800" kern="1200" dirty="0" smtClean="0">
              <a:latin typeface="Trebuchet MS" panose="020B0603020202020204" pitchFamily="34" charset="0"/>
            </a:rPr>
            <a:t>джерела</a:t>
          </a:r>
          <a:endParaRPr lang="en-US" sz="2400" kern="1200" dirty="0">
            <a:latin typeface="Trebuchet MS" panose="020B0603020202020204" pitchFamily="34" charset="0"/>
          </a:endParaRPr>
        </a:p>
      </dsp:txBody>
      <dsp:txXfrm>
        <a:off x="2867137" y="381001"/>
        <a:ext cx="1839662" cy="1839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2EE4C-5193-4294-BA8C-6A49828E37E2}">
      <dsp:nvSpPr>
        <dsp:cNvPr id="0" name=""/>
        <dsp:cNvSpPr/>
      </dsp:nvSpPr>
      <dsp:spPr>
        <a:xfrm>
          <a:off x="262894" y="0"/>
          <a:ext cx="1844925" cy="17638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>
              <a:latin typeface="Trebuchet MS" panose="020B0603020202020204" pitchFamily="34" charset="0"/>
            </a:rPr>
            <a:t>ЗМІ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533077" y="258308"/>
        <a:ext cx="1304559" cy="1247218"/>
      </dsp:txXfrm>
    </dsp:sp>
    <dsp:sp modelId="{5E910673-AE55-4566-A76D-00862DBEDE4B}">
      <dsp:nvSpPr>
        <dsp:cNvPr id="0" name=""/>
        <dsp:cNvSpPr/>
      </dsp:nvSpPr>
      <dsp:spPr>
        <a:xfrm>
          <a:off x="1028555" y="1259742"/>
          <a:ext cx="1844925" cy="181560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27432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rebuchet MS" panose="020B0603020202020204" pitchFamily="34" charset="0"/>
            </a:rPr>
            <a:t>Інтернет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latin typeface="Trebuchet MS" panose="020B0603020202020204" pitchFamily="34" charset="0"/>
            </a:rPr>
            <a:t>Соціальні мережі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latin typeface="Trebuchet MS" panose="020B0603020202020204" pitchFamily="34" charset="0"/>
            </a:rPr>
            <a:t>Сайти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1298738" y="1525631"/>
        <a:ext cx="1304559" cy="1283824"/>
      </dsp:txXfrm>
    </dsp:sp>
    <dsp:sp modelId="{38C03E62-D722-4161-AA73-70267FA221C5}">
      <dsp:nvSpPr>
        <dsp:cNvPr id="0" name=""/>
        <dsp:cNvSpPr/>
      </dsp:nvSpPr>
      <dsp:spPr>
        <a:xfrm>
          <a:off x="1841946" y="0"/>
          <a:ext cx="1844925" cy="184489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rebuchet MS" panose="020B0603020202020204" pitchFamily="34" charset="0"/>
            </a:rPr>
            <a:t>Наукові</a:t>
          </a:r>
          <a:r>
            <a:rPr lang="uk-UA" sz="1800" kern="1200" dirty="0" smtClean="0">
              <a:latin typeface="Trebuchet MS" panose="020B0603020202020204" pitchFamily="34" charset="0"/>
            </a:rPr>
            <a:t> </a:t>
          </a:r>
          <a:r>
            <a:rPr lang="uk-UA" sz="2000" kern="1200" dirty="0" smtClean="0">
              <a:latin typeface="Trebuchet MS" panose="020B0603020202020204" pitchFamily="34" charset="0"/>
            </a:rPr>
            <a:t>джерела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2112129" y="270179"/>
        <a:ext cx="1304559" cy="130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#1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#1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0.76691</cdr:x>
      <cdr:y>0.09518</cdr:y>
    </cdr:from>
    <cdr:to>
      <cdr:x>0.84675</cdr:x>
      <cdr:y>0.56832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8844900" y="532475"/>
          <a:ext cx="920846" cy="264687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600" dirty="0">
              <a:solidFill>
                <a:schemeClr val="bg1">
                  <a:lumMod val="85000"/>
                </a:schemeClr>
              </a:solidFill>
            </a:rPr>
            <a:t>}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094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79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3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3453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450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955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25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1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82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7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0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14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1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32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15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87DEC2B-8CC6-4A06-9BF8-4003B062BAD1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770240-1A0E-4CD7-8A9D-2A555CD67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95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thinktwiceua.org/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2.xml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hyperlink" Target="http://thinktwiceua.org/uk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thinktwiceua.org/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228725"/>
            <a:ext cx="8574622" cy="2148417"/>
          </a:xfrm>
        </p:spPr>
        <p:txBody>
          <a:bodyPr>
            <a:normAutofit fontScale="90000"/>
          </a:bodyPr>
          <a:lstStyle/>
          <a:p>
            <a:r>
              <a:rPr lang="uk-UA" sz="5900" dirty="0" smtClean="0">
                <a:latin typeface="Trebuchet MS" panose="020B0603020202020204" pitchFamily="34" charset="0"/>
              </a:rPr>
              <a:t>Інформаційна потужність </a:t>
            </a:r>
            <a:r>
              <a:rPr lang="uk-UA" sz="4400" dirty="0" smtClean="0">
                <a:latin typeface="Trebuchet MS" panose="020B0603020202020204" pitchFamily="34" charset="0"/>
              </a:rPr>
              <a:t>дослідницьких осередків України</a:t>
            </a:r>
            <a:endParaRPr lang="en-US" sz="5500" dirty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3560" y="3810464"/>
            <a:ext cx="1679104" cy="141222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3900" y="3900420"/>
            <a:ext cx="3038475" cy="132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10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513" y="343488"/>
            <a:ext cx="10018713" cy="86633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rebuchet MS" panose="020B0603020202020204" pitchFamily="34" charset="0"/>
              </a:rPr>
              <a:t> Число </a:t>
            </a:r>
            <a:r>
              <a:rPr lang="ru-RU" dirty="0" err="1">
                <a:latin typeface="Trebuchet MS" panose="020B0603020202020204" pitchFamily="34" charset="0"/>
              </a:rPr>
              <a:t>читачів</a:t>
            </a:r>
            <a:r>
              <a:rPr lang="ru-RU" dirty="0">
                <a:latin typeface="Trebuchet MS" panose="020B0603020202020204" pitchFamily="34" charset="0"/>
              </a:rPr>
              <a:t> у </a:t>
            </a:r>
            <a:r>
              <a:rPr lang="ru-RU" dirty="0" err="1">
                <a:latin typeface="Trebuchet MS" panose="020B0603020202020204" pitchFamily="34" charset="0"/>
              </a:rPr>
              <a:t>соціальних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</a:rPr>
              <a:t>мережах</a:t>
            </a:r>
            <a:r>
              <a:rPr lang="en-US" dirty="0" smtClean="0">
                <a:latin typeface="Trebuchet MS" panose="020B0603020202020204" pitchFamily="34" charset="0"/>
              </a:rPr>
              <a:t/>
            </a:r>
            <a:br>
              <a:rPr lang="en-US" dirty="0" smtClean="0">
                <a:latin typeface="Trebuchet MS" panose="020B0603020202020204" pitchFamily="34" charset="0"/>
              </a:rPr>
            </a:br>
            <a:r>
              <a:rPr lang="en-US" sz="2700" dirty="0" smtClean="0">
                <a:latin typeface="Trebuchet MS" panose="020B0603020202020204" pitchFamily="34" charset="0"/>
              </a:rPr>
              <a:t>(</a:t>
            </a:r>
            <a:r>
              <a:rPr lang="uk-UA" sz="2700" dirty="0" smtClean="0">
                <a:latin typeface="Trebuchet MS" panose="020B0603020202020204" pitchFamily="34" charset="0"/>
              </a:rPr>
              <a:t>на кінець 2016 року)</a:t>
            </a:r>
            <a:endParaRPr lang="ru-RU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100728005"/>
              </p:ext>
            </p:extLst>
          </p:nvPr>
        </p:nvGraphicFramePr>
        <p:xfrm>
          <a:off x="228600" y="1209822"/>
          <a:ext cx="11767930" cy="535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54" t="9600" r="1734" b="12366"/>
          <a:stretch/>
        </p:blipFill>
        <p:spPr>
          <a:xfrm>
            <a:off x="10526078" y="5757863"/>
            <a:ext cx="1446847" cy="700087"/>
          </a:xfrm>
          <a:prstGeom prst="rect">
            <a:avLst/>
          </a:prstGeom>
        </p:spPr>
      </p:pic>
      <p:pic>
        <p:nvPicPr>
          <p:cNvPr id="6" name="Рисунок 1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7847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537" y="343488"/>
            <a:ext cx="10589883" cy="866334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rebuchet MS" panose="020B0603020202020204" pitchFamily="34" charset="0"/>
              </a:rPr>
              <a:t> </a:t>
            </a:r>
            <a:r>
              <a:rPr lang="ru-RU" sz="3600" dirty="0" err="1" smtClean="0">
                <a:latin typeface="Trebuchet MS" panose="020B0603020202020204" pitchFamily="34" charset="0"/>
              </a:rPr>
              <a:t>Середнє</a:t>
            </a:r>
            <a:r>
              <a:rPr lang="ru-RU" sz="3600" dirty="0" smtClean="0">
                <a:latin typeface="Trebuchet MS" panose="020B0603020202020204" pitchFamily="34" charset="0"/>
              </a:rPr>
              <a:t> число </a:t>
            </a:r>
            <a:r>
              <a:rPr lang="ru-RU" sz="3600" dirty="0" err="1">
                <a:latin typeface="Trebuchet MS" panose="020B0603020202020204" pitchFamily="34" charset="0"/>
              </a:rPr>
              <a:t>відвідувачів</a:t>
            </a:r>
            <a:r>
              <a:rPr lang="ru-RU" sz="3600" dirty="0">
                <a:latin typeface="Trebuchet MS" panose="020B0603020202020204" pitchFamily="34" charset="0"/>
              </a:rPr>
              <a:t> </a:t>
            </a:r>
            <a:r>
              <a:rPr lang="ru-RU" sz="3600" dirty="0" smtClean="0">
                <a:latin typeface="Trebuchet MS" panose="020B0603020202020204" pitchFamily="34" charset="0"/>
              </a:rPr>
              <a:t>сайту</a:t>
            </a:r>
            <a:r>
              <a:rPr lang="en-US" sz="3600" dirty="0" smtClean="0">
                <a:latin typeface="Trebuchet MS" panose="020B0603020202020204" pitchFamily="34" charset="0"/>
              </a:rPr>
              <a:t>, </a:t>
            </a:r>
            <a:r>
              <a:rPr lang="uk-UA" sz="3600" dirty="0" smtClean="0">
                <a:latin typeface="Trebuchet MS" panose="020B0603020202020204" pitchFamily="34" charset="0"/>
              </a:rPr>
              <a:t>(день)</a:t>
            </a:r>
            <a:endParaRPr lang="ru-RU" sz="3600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849653676"/>
              </p:ext>
            </p:extLst>
          </p:nvPr>
        </p:nvGraphicFramePr>
        <p:xfrm>
          <a:off x="228600" y="1209822"/>
          <a:ext cx="11767930" cy="535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62052" y="6208128"/>
            <a:ext cx="2544417" cy="361637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750" i="1" dirty="0" smtClean="0"/>
              <a:t>Джерело: </a:t>
            </a:r>
            <a:r>
              <a:rPr lang="en-US" sz="1750" i="1" dirty="0" err="1" smtClean="0"/>
              <a:t>SimilarWeb</a:t>
            </a:r>
            <a:endParaRPr lang="en-US" sz="1750" i="1" dirty="0" smtClean="0"/>
          </a:p>
        </p:txBody>
      </p:sp>
      <p:pic>
        <p:nvPicPr>
          <p:cNvPr id="5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0324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141" y="330959"/>
            <a:ext cx="10018713" cy="951931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Trebuchet MS" panose="020B0603020202020204" pitchFamily="34" charset="0"/>
              </a:rPr>
              <a:t>Підсумкова оцінка потужності</a:t>
            </a:r>
            <a:endParaRPr lang="en-US" sz="48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8333" y="1399214"/>
            <a:ext cx="5911438" cy="2970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latin typeface="Trebuchet MS" panose="020B0603020202020204" pitchFamily="34" charset="0"/>
              </a:rPr>
              <a:t>Потужність =</a:t>
            </a:r>
            <a:r>
              <a:rPr lang="uk-UA" sz="3600" dirty="0" smtClean="0">
                <a:latin typeface="Trebuchet MS" panose="020B0603020202020204" pitchFamily="34" charset="0"/>
              </a:rPr>
              <a:t> </a:t>
            </a:r>
            <a:br>
              <a:rPr lang="uk-UA" sz="3600" dirty="0" smtClean="0">
                <a:latin typeface="Trebuchet MS" panose="020B0603020202020204" pitchFamily="34" charset="0"/>
              </a:rPr>
            </a:br>
            <a:r>
              <a:rPr lang="en-US" sz="3600" dirty="0" smtClean="0">
                <a:latin typeface="Trebuchet MS" panose="020B0603020202020204" pitchFamily="34" charset="0"/>
              </a:rPr>
              <a:t>%</a:t>
            </a:r>
            <a:r>
              <a:rPr lang="uk-UA" sz="3600" dirty="0" smtClean="0">
                <a:latin typeface="Trebuchet MS" panose="020B0603020202020204" pitchFamily="34" charset="0"/>
              </a:rPr>
              <a:t> ЗМІ + </a:t>
            </a:r>
            <a:r>
              <a:rPr lang="en-US" sz="3600" dirty="0" smtClean="0">
                <a:latin typeface="Trebuchet MS" panose="020B0603020202020204" pitchFamily="34" charset="0"/>
              </a:rPr>
              <a:t>%</a:t>
            </a:r>
            <a:r>
              <a:rPr lang="uk-UA" sz="3600" dirty="0" smtClean="0">
                <a:latin typeface="Trebuchet MS" panose="020B0603020202020204" pitchFamily="34" charset="0"/>
              </a:rPr>
              <a:t> Наукові джерела + </a:t>
            </a:r>
            <a:r>
              <a:rPr lang="uk-UA" sz="3200" dirty="0" smtClean="0">
                <a:latin typeface="Trebuchet MS" panose="020B0603020202020204" pitchFamily="34" charset="0"/>
              </a:rPr>
              <a:t>(</a:t>
            </a:r>
            <a:r>
              <a:rPr lang="en-US" sz="3200" dirty="0" smtClean="0">
                <a:latin typeface="Trebuchet MS" panose="020B0603020202020204" pitchFamily="34" charset="0"/>
              </a:rPr>
              <a:t>%</a:t>
            </a:r>
            <a:r>
              <a:rPr lang="uk-UA" sz="3200" dirty="0" smtClean="0">
                <a:latin typeface="Trebuchet MS" panose="020B0603020202020204" pitchFamily="34" charset="0"/>
              </a:rPr>
              <a:t> Сайти + </a:t>
            </a:r>
            <a:r>
              <a:rPr lang="en-US" sz="3200" dirty="0" smtClean="0">
                <a:latin typeface="Trebuchet MS" panose="020B0603020202020204" pitchFamily="34" charset="0"/>
              </a:rPr>
              <a:t>%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uk-UA" sz="3200" dirty="0" err="1" smtClean="0">
                <a:latin typeface="Trebuchet MS" panose="020B0603020202020204" pitchFamily="34" charset="0"/>
              </a:rPr>
              <a:t>Соц</a:t>
            </a:r>
            <a:r>
              <a:rPr lang="uk-UA" sz="3200" dirty="0" smtClean="0">
                <a:latin typeface="Trebuchet MS" panose="020B0603020202020204" pitchFamily="34" charset="0"/>
              </a:rPr>
              <a:t>. мережі)</a:t>
            </a:r>
            <a:r>
              <a:rPr lang="en-US" sz="3200" dirty="0" smtClean="0">
                <a:latin typeface="Trebuchet MS" panose="020B0603020202020204" pitchFamily="34" charset="0"/>
              </a:rPr>
              <a:t>/2</a:t>
            </a:r>
            <a:endParaRPr lang="uk-UA" sz="28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24476"/>
            <a:ext cx="991044" cy="83352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5892296"/>
              </p:ext>
            </p:extLst>
          </p:nvPr>
        </p:nvGraphicFramePr>
        <p:xfrm>
          <a:off x="1896151" y="1642932"/>
          <a:ext cx="3900913" cy="307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2249715" y="5217322"/>
            <a:ext cx="9710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rebuchet MS" panose="020B0603020202020204" pitchFamily="34" charset="0"/>
              </a:rPr>
              <a:t>Суть</a:t>
            </a:r>
            <a:r>
              <a:rPr lang="en-US" sz="2800" dirty="0" smtClean="0">
                <a:latin typeface="Trebuchet MS" panose="020B0603020202020204" pitchFamily="34" charset="0"/>
              </a:rPr>
              <a:t> </a:t>
            </a:r>
            <a:r>
              <a:rPr lang="uk-UA" sz="2800" dirty="0" smtClean="0">
                <a:latin typeface="Trebuchet MS" panose="020B0603020202020204" pitchFamily="34" charset="0"/>
              </a:rPr>
              <a:t>показника: % </a:t>
            </a:r>
            <a:r>
              <a:rPr lang="uk-UA" sz="2800" dirty="0">
                <a:latin typeface="Trebuchet MS" panose="020B0603020202020204" pitchFamily="34" charset="0"/>
              </a:rPr>
              <a:t>згадувань певного осередку в </a:t>
            </a:r>
            <a:r>
              <a:rPr lang="uk-UA" sz="2800" dirty="0" err="1" smtClean="0">
                <a:latin typeface="Trebuchet MS" panose="020B0603020202020204" pitchFamily="34" charset="0"/>
              </a:rPr>
              <a:t>загаль-ному</a:t>
            </a:r>
            <a:r>
              <a:rPr lang="uk-UA" sz="2800" dirty="0" smtClean="0">
                <a:latin typeface="Trebuchet MS" panose="020B0603020202020204" pitchFamily="34" charset="0"/>
              </a:rPr>
              <a:t> </a:t>
            </a:r>
            <a:r>
              <a:rPr lang="uk-UA" sz="2800" dirty="0">
                <a:latin typeface="Trebuchet MS" panose="020B0603020202020204" pitchFamily="34" charset="0"/>
              </a:rPr>
              <a:t>числі згадувань </a:t>
            </a:r>
            <a:r>
              <a:rPr lang="uk-UA" sz="2800" dirty="0" smtClean="0">
                <a:latin typeface="Trebuchet MS" panose="020B0603020202020204" pitchFamily="34" charset="0"/>
              </a:rPr>
              <a:t>дослідницьких </a:t>
            </a:r>
            <a:r>
              <a:rPr lang="uk-UA" sz="2800" dirty="0">
                <a:latin typeface="Trebuchet MS" panose="020B0603020202020204" pitchFamily="34" charset="0"/>
              </a:rPr>
              <a:t>осередків України</a:t>
            </a:r>
            <a:endParaRPr lang="en-US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5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818" y="239151"/>
            <a:ext cx="9414442" cy="876885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Інформаційна потужність українських ДО, 2016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965445017"/>
              </p:ext>
            </p:extLst>
          </p:nvPr>
        </p:nvGraphicFramePr>
        <p:xfrm>
          <a:off x="337625" y="1003494"/>
          <a:ext cx="11533154" cy="559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9937" y="5632112"/>
            <a:ext cx="1148122" cy="965636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9405257" y="3926501"/>
            <a:ext cx="26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>
                <a:solidFill>
                  <a:schemeClr val="bg1">
                    <a:lumMod val="65000"/>
                  </a:schemeClr>
                </a:solidFill>
              </a:rPr>
              <a:t>64%</a:t>
            </a:r>
            <a:endParaRPr lang="en-US" sz="9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55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818" y="239151"/>
            <a:ext cx="9414442" cy="876885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Інформаційна потужність українських ДО, 2016</a:t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uk-UA" sz="2200" dirty="0" smtClean="0">
                <a:latin typeface="Trebuchet MS" panose="020B0603020202020204" pitchFamily="34" charset="0"/>
              </a:rPr>
              <a:t>(недержавні, без РПР і </a:t>
            </a:r>
            <a:r>
              <a:rPr lang="en-US" sz="2200" dirty="0" err="1" smtClean="0">
                <a:latin typeface="Trebuchet MS" panose="020B0603020202020204" pitchFamily="34" charset="0"/>
              </a:rPr>
              <a:t>VoxUkraine</a:t>
            </a:r>
            <a:r>
              <a:rPr lang="uk-UA" sz="2200" dirty="0" smtClean="0">
                <a:latin typeface="Trebuchet MS" panose="020B0603020202020204" pitchFamily="34" charset="0"/>
              </a:rPr>
              <a:t>)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498477785"/>
              </p:ext>
            </p:extLst>
          </p:nvPr>
        </p:nvGraphicFramePr>
        <p:xfrm>
          <a:off x="337625" y="1003494"/>
          <a:ext cx="11533154" cy="559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9937" y="5632112"/>
            <a:ext cx="1148122" cy="965636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1157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947" y="428905"/>
            <a:ext cx="9846468" cy="107583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Цікаві спостереження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875" y="1886586"/>
            <a:ext cx="10554613" cy="4195481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За лідерство борються три формати роботи: </a:t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uk-UA" sz="3200" dirty="0" smtClean="0">
                <a:latin typeface="Trebuchet MS" panose="020B0603020202020204" pitchFamily="34" charset="0"/>
              </a:rPr>
              <a:t>НІСД, РПР-</a:t>
            </a:r>
            <a:r>
              <a:rPr lang="en-US" sz="3200" dirty="0" err="1" smtClean="0">
                <a:latin typeface="Trebuchet MS" panose="020B0603020202020204" pitchFamily="34" charset="0"/>
              </a:rPr>
              <a:t>VoxUkraine</a:t>
            </a:r>
            <a:r>
              <a:rPr lang="uk-UA" sz="3200" dirty="0" smtClean="0">
                <a:latin typeface="Trebuchet MS" panose="020B0603020202020204" pitchFamily="34" charset="0"/>
              </a:rPr>
              <a:t>, Центр Разумкова </a:t>
            </a:r>
            <a:endParaRPr lang="en-US" sz="3200" dirty="0" smtClean="0">
              <a:latin typeface="Trebuchet MS" panose="020B0603020202020204" pitchFamily="34" charset="0"/>
            </a:endParaRPr>
          </a:p>
          <a:p>
            <a:r>
              <a:rPr lang="uk-UA" sz="3200" dirty="0" smtClean="0">
                <a:latin typeface="Trebuchet MS" panose="020B0603020202020204" pitchFamily="34" charset="0"/>
              </a:rPr>
              <a:t>«Класиків» посувають </a:t>
            </a:r>
            <a:r>
              <a:rPr lang="uk-UA" sz="3200" dirty="0">
                <a:latin typeface="Trebuchet MS" panose="020B0603020202020204" pitchFamily="34" charset="0"/>
              </a:rPr>
              <a:t>новачки — МЗС, </a:t>
            </a:r>
            <a:r>
              <a:rPr lang="uk-UA" sz="3200" dirty="0" err="1">
                <a:latin typeface="Trebuchet MS" panose="020B0603020202020204" pitchFamily="34" charset="0"/>
              </a:rPr>
              <a:t>Вокс</a:t>
            </a:r>
            <a:r>
              <a:rPr lang="uk-UA" sz="3200" dirty="0">
                <a:latin typeface="Trebuchet MS" panose="020B0603020202020204" pitchFamily="34" charset="0"/>
              </a:rPr>
              <a:t>, РПР </a:t>
            </a:r>
            <a:r>
              <a:rPr lang="uk-UA" sz="3200" dirty="0" smtClean="0">
                <a:latin typeface="Trebuchet MS" panose="020B0603020202020204" pitchFamily="34" charset="0"/>
              </a:rPr>
              <a:t>(побачимо, чи не перегорять)</a:t>
            </a:r>
          </a:p>
          <a:p>
            <a:r>
              <a:rPr lang="uk-UA" sz="3200" dirty="0" smtClean="0">
                <a:latin typeface="Trebuchet MS" panose="020B0603020202020204" pitchFamily="34" charset="0"/>
              </a:rPr>
              <a:t>Державні інститути більш наукові, але менш медійні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93185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331" y="300318"/>
            <a:ext cx="9846468" cy="107583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Питання для подальшого вивчення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524" y="1872298"/>
            <a:ext cx="10201275" cy="4195481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Яка якість цієї присутності в ЗМІ: власні дослід-</a:t>
            </a:r>
            <a:r>
              <a:rPr lang="uk-UA" sz="3200" dirty="0" err="1" smtClean="0">
                <a:latin typeface="Trebuchet MS" panose="020B0603020202020204" pitchFamily="34" charset="0"/>
              </a:rPr>
              <a:t>ження</a:t>
            </a:r>
            <a:r>
              <a:rPr lang="uk-UA" sz="3200" dirty="0" smtClean="0">
                <a:latin typeface="Trebuchet MS" panose="020B0603020202020204" pitchFamily="34" charset="0"/>
              </a:rPr>
              <a:t> чи «експертна думка» про скороминуще?</a:t>
            </a:r>
          </a:p>
          <a:p>
            <a:r>
              <a:rPr lang="uk-UA" sz="3200" dirty="0" smtClean="0">
                <a:latin typeface="Trebuchet MS" panose="020B0603020202020204" pitchFamily="34" charset="0"/>
              </a:rPr>
              <a:t>Хто насправді робить прикладні дослідження, а хто лише робить вигляд і сидить в телевізорі?</a:t>
            </a:r>
          </a:p>
          <a:p>
            <a:r>
              <a:rPr lang="uk-UA" sz="3200" dirty="0" smtClean="0">
                <a:latin typeface="Trebuchet MS" panose="020B0603020202020204" pitchFamily="34" charset="0"/>
              </a:rPr>
              <a:t>В кого найбільша потужність на одиницю штату?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7883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331" y="300318"/>
            <a:ext cx="9846468" cy="107583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Подальші плани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331" y="1376149"/>
            <a:ext cx="10201275" cy="4195481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Повторювати дослідження щороку (</a:t>
            </a:r>
            <a:r>
              <a:rPr lang="en-US" sz="3200" dirty="0" smtClean="0">
                <a:latin typeface="Trebuchet MS" panose="020B0603020202020204" pitchFamily="34" charset="0"/>
              </a:rPr>
              <a:t>$2,000)</a:t>
            </a:r>
            <a:endParaRPr lang="uk-UA" sz="3200" dirty="0" smtClean="0">
              <a:latin typeface="Trebuchet MS" panose="020B0603020202020204" pitchFamily="34" charset="0"/>
            </a:endParaRPr>
          </a:p>
          <a:p>
            <a:r>
              <a:rPr lang="uk-UA" sz="3200" dirty="0" smtClean="0">
                <a:latin typeface="Trebuchet MS" panose="020B0603020202020204" pitchFamily="34" charset="0"/>
              </a:rPr>
              <a:t>Дослідити якість інформаційної присутності, відсіяти самозванців</a:t>
            </a:r>
            <a:r>
              <a:rPr lang="en-US" sz="3200" dirty="0" smtClean="0">
                <a:latin typeface="Trebuchet MS" panose="020B0603020202020204" pitchFamily="34" charset="0"/>
              </a:rPr>
              <a:t> ($5,000)</a:t>
            </a:r>
            <a:endParaRPr lang="uk-UA" sz="3200" dirty="0" smtClean="0">
              <a:latin typeface="Trebuchet MS" panose="020B0603020202020204" pitchFamily="34" charset="0"/>
            </a:endParaRPr>
          </a:p>
          <a:p>
            <a:r>
              <a:rPr lang="uk-UA" sz="3200" dirty="0" smtClean="0">
                <a:latin typeface="Trebuchet MS" panose="020B0603020202020204" pitchFamily="34" charset="0"/>
              </a:rPr>
              <a:t>Зробити краще, ніж у </a:t>
            </a:r>
            <a:r>
              <a:rPr lang="uk-UA" sz="3200" dirty="0" err="1" smtClean="0">
                <a:latin typeface="Trebuchet MS" panose="020B0603020202020204" pitchFamily="34" charset="0"/>
              </a:rPr>
              <a:t>МакҐана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en-US" sz="3200" dirty="0" smtClean="0">
                <a:latin typeface="Trebuchet MS" panose="020B0603020202020204" pitchFamily="34" charset="0"/>
              </a:rPr>
              <a:t>(</a:t>
            </a:r>
            <a:r>
              <a:rPr lang="uk-UA" sz="3200" dirty="0" err="1" smtClean="0">
                <a:latin typeface="Trebuchet MS" panose="020B0603020202020204" pitchFamily="34" charset="0"/>
              </a:rPr>
              <a:t>безцінно</a:t>
            </a:r>
            <a:r>
              <a:rPr lang="uk-UA" sz="3200" dirty="0">
                <a:latin typeface="Trebuchet MS" panose="020B0603020202020204" pitchFamily="34" charset="0"/>
              </a:rPr>
              <a:t>!)</a:t>
            </a:r>
          </a:p>
          <a:p>
            <a:pPr lvl="1"/>
            <a:r>
              <a:rPr lang="uk-UA" sz="2800" dirty="0" err="1" smtClean="0">
                <a:latin typeface="Trebuchet MS" panose="020B0603020202020204" pitchFamily="34" charset="0"/>
              </a:rPr>
              <a:t>жюрі</a:t>
            </a:r>
            <a:r>
              <a:rPr lang="uk-UA" sz="2800" dirty="0" smtClean="0">
                <a:latin typeface="Trebuchet MS" panose="020B0603020202020204" pitchFamily="34" charset="0"/>
              </a:rPr>
              <a:t>, критерії оцінки (варіанти рішення, ціна), відбір робіт, визначення найкращих зразків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46722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632" y="2208748"/>
            <a:ext cx="8574622" cy="2616199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Дякую за увагу!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328460" y="4824947"/>
            <a:ext cx="8574621" cy="1779628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Євген Шульга </a:t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en-US" sz="3200" dirty="0" smtClean="0">
                <a:latin typeface="Trebuchet MS" panose="020B0603020202020204" pitchFamily="34" charset="0"/>
              </a:rPr>
              <a:t>yevhen.shulha@gmail.com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en-US" sz="3200" dirty="0" smtClean="0">
                <a:latin typeface="Trebuchet MS" panose="020B0603020202020204" pitchFamily="34" charset="0"/>
              </a:rPr>
              <a:t> </a:t>
            </a:r>
            <a:r>
              <a:rPr lang="uk-UA" sz="3200" dirty="0" smtClean="0">
                <a:latin typeface="Trebuchet MS" panose="020B0603020202020204" pitchFamily="34" charset="0"/>
              </a:rPr>
              <a:t/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en-US" sz="3200" dirty="0" smtClean="0">
                <a:latin typeface="Trebuchet MS" panose="020B0603020202020204" pitchFamily="34" charset="0"/>
              </a:rPr>
              <a:t>{</a:t>
            </a:r>
            <a:r>
              <a:rPr lang="uk-UA" sz="3200" dirty="0" smtClean="0">
                <a:latin typeface="Trebuchet MS" panose="020B0603020202020204" pitchFamily="34" charset="0"/>
              </a:rPr>
              <a:t>зауваження, пропозиції, пожертви</a:t>
            </a:r>
            <a:r>
              <a:rPr lang="en-US" sz="3200" dirty="0" smtClean="0">
                <a:latin typeface="Trebuchet MS" panose="020B0603020202020204" pitchFamily="34" charset="0"/>
              </a:rPr>
              <a:t>}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56444" y="913214"/>
            <a:ext cx="2446637" cy="2057761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95" t="7994" r="9995" b="9496"/>
          <a:stretch/>
        </p:blipFill>
        <p:spPr>
          <a:xfrm>
            <a:off x="2438538" y="143221"/>
            <a:ext cx="2976424" cy="3031542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xmlns="" val="22037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861" y="133349"/>
            <a:ext cx="10149268" cy="1100773"/>
          </a:xfrm>
        </p:spPr>
        <p:txBody>
          <a:bodyPr/>
          <a:lstStyle/>
          <a:p>
            <a:r>
              <a:rPr lang="uk-UA" dirty="0" smtClean="0">
                <a:latin typeface="Trebuchet MS" panose="020B0603020202020204" pitchFamily="34" charset="0"/>
              </a:rPr>
              <a:t>Методика «Центру світового розвитку»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3972040"/>
              </p:ext>
            </p:extLst>
          </p:nvPr>
        </p:nvGraphicFramePr>
        <p:xfrm>
          <a:off x="6295001" y="1382355"/>
          <a:ext cx="5278301" cy="4411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blog.gdeltproject.org/wp-content/uploads/2014-center-global-development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239" t="8086" r="27075" b="26856"/>
          <a:stretch/>
        </p:blipFill>
        <p:spPr bwMode="auto">
          <a:xfrm>
            <a:off x="2179376" y="1454456"/>
            <a:ext cx="3480179" cy="165628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93626" y="5977484"/>
            <a:ext cx="1029837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Джерело: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www.cgdev.org/publication/ft/measuring-think-tank-performance-updated-2014-data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750" y="3849330"/>
            <a:ext cx="6313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Замість опитування експертів — аналіз інформаційного середо-вища, яке вони бачать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pic>
        <p:nvPicPr>
          <p:cNvPr id="7" name="Рисунок 12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587" y="5793757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713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688" y="209550"/>
            <a:ext cx="2514462" cy="2114806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133724" y="753160"/>
            <a:ext cx="82391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rebuchet MS" panose="020B0603020202020204" pitchFamily="34" charset="0"/>
              </a:rPr>
              <a:t>think twice UA — </a:t>
            </a:r>
            <a:r>
              <a:rPr lang="uk-UA" sz="3200" dirty="0">
                <a:latin typeface="Trebuchet MS" panose="020B0603020202020204" pitchFamily="34" charset="0"/>
              </a:rPr>
              <a:t>і</a:t>
            </a:r>
            <a:r>
              <a:rPr lang="uk-UA" sz="3200" dirty="0" smtClean="0">
                <a:latin typeface="Trebuchet MS" panose="020B0603020202020204" pitchFamily="34" charset="0"/>
              </a:rPr>
              <a:t>ніціатива з розвитку та </a:t>
            </a:r>
            <a:r>
              <a:rPr lang="ru-RU" sz="3200" dirty="0" err="1" smtClean="0">
                <a:latin typeface="Trebuchet MS" panose="020B0603020202020204" pitchFamily="34" charset="0"/>
              </a:rPr>
              <a:t>дослідження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dirty="0" err="1" smtClean="0">
                <a:latin typeface="Trebuchet MS" panose="020B0603020202020204" pitchFamily="34" charset="0"/>
              </a:rPr>
              <a:t>аналітичних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dirty="0" err="1">
                <a:latin typeface="Trebuchet MS" panose="020B0603020202020204" pitchFamily="34" charset="0"/>
              </a:rPr>
              <a:t>центрів</a:t>
            </a:r>
            <a:endParaRPr lang="uk-UA" sz="3200" dirty="0">
              <a:latin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3724" y="2140295"/>
            <a:ext cx="5886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</a:t>
            </a:r>
            <a:r>
              <a:rPr lang="uk-U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thinktwiceua.org/</a:t>
            </a:r>
            <a:r>
              <a:rPr lang="uk-UA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133724" y="2925087"/>
            <a:ext cx="8239125" cy="1774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розповідає </a:t>
            </a:r>
            <a:r>
              <a:rPr lang="uk-U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 </a:t>
            </a: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 та заходи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заохочує </a:t>
            </a:r>
            <a:r>
              <a:rPr lang="uk-U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споживати якісну аналітику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популяризує діячів галузі та їхню роботу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54" t="9600" r="1734" b="12366"/>
          <a:stretch/>
        </p:blipFill>
        <p:spPr>
          <a:xfrm>
            <a:off x="8868728" y="2113417"/>
            <a:ext cx="1446847" cy="7000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7738" y="4801516"/>
            <a:ext cx="1638637" cy="17580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8958" y="4785121"/>
            <a:ext cx="1296531" cy="17580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8072" y="4785121"/>
            <a:ext cx="1401956" cy="17580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2611" y="4785121"/>
            <a:ext cx="1489423" cy="1758008"/>
          </a:xfrm>
          <a:prstGeom prst="rect">
            <a:avLst/>
          </a:prstGeom>
        </p:spPr>
      </p:pic>
      <p:pic>
        <p:nvPicPr>
          <p:cNvPr id="13" name="Рисунок 12" descr="C:\Users\Nickus\Desktop\IMG_8506.JPG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62" t="1648" r="38491" b="26802"/>
          <a:stretch/>
        </p:blipFill>
        <p:spPr bwMode="auto">
          <a:xfrm>
            <a:off x="9604617" y="4801516"/>
            <a:ext cx="1514475" cy="1725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82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838" y="589642"/>
            <a:ext cx="1645905" cy="13843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1707" y="589642"/>
            <a:ext cx="8843115" cy="572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54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3295" y="3337561"/>
            <a:ext cx="10373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>
                <a:latin typeface="Trebuchet MS" panose="020B0603020202020204" pitchFamily="34" charset="0"/>
              </a:rPr>
              <a:t>дослідження медіа та </a:t>
            </a:r>
            <a:r>
              <a:rPr lang="uk-UA" sz="3200" dirty="0" smtClean="0">
                <a:latin typeface="Trebuchet MS" panose="020B0603020202020204" pitchFamily="34" charset="0"/>
              </a:rPr>
              <a:t>комунікацій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Trebuchet MS" panose="020B0603020202020204" pitchFamily="34" charset="0"/>
              </a:rPr>
              <a:t>розробка </a:t>
            </a:r>
            <a:r>
              <a:rPr lang="uk-UA" sz="3200" dirty="0">
                <a:latin typeface="Trebuchet MS" panose="020B0603020202020204" pitchFamily="34" charset="0"/>
              </a:rPr>
              <a:t>інформаційно-аналітичних </a:t>
            </a:r>
            <a:r>
              <a:rPr lang="uk-UA" sz="3200" dirty="0" smtClean="0">
                <a:latin typeface="Trebuchet MS" panose="020B0603020202020204" pitchFamily="34" charset="0"/>
              </a:rPr>
              <a:t>систем </a:t>
            </a:r>
            <a:endParaRPr lang="uk-UA" sz="32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Trebuchet MS" panose="020B0603020202020204" pitchFamily="34" charset="0"/>
              </a:rPr>
              <a:t>навчання </a:t>
            </a:r>
            <a:r>
              <a:rPr lang="uk-UA" sz="3200" dirty="0">
                <a:latin typeface="Trebuchet MS" panose="020B0603020202020204" pitchFamily="34" charset="0"/>
              </a:rPr>
              <a:t>журналістів, медіа-експертів, громадських активістів, фахівців із </a:t>
            </a:r>
            <a:r>
              <a:rPr lang="uk-UA" sz="3200" dirty="0" smtClean="0">
                <a:latin typeface="Trebuchet MS" panose="020B0603020202020204" pitchFamily="34" charset="0"/>
              </a:rPr>
              <a:t>комунікацій</a:t>
            </a:r>
            <a:endParaRPr lang="uk-UA" sz="3200" dirty="0">
              <a:latin typeface="Trebuchet MS" panose="020B0603020202020204" pitchFamily="34" charset="0"/>
            </a:endParaRP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3295" y="1042734"/>
            <a:ext cx="3415612" cy="14847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17485" y="5858078"/>
            <a:ext cx="1017451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VoxUkraine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Детектор </a:t>
            </a:r>
            <a:r>
              <a:rPr lang="ru-RU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медіа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Автомайдан</a:t>
            </a: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Мінінформполітики</a:t>
            </a:r>
            <a:endParaRPr lang="en-US" sz="27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9166" y="936450"/>
            <a:ext cx="694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Helvetica Neue"/>
              </a:rPr>
              <a:t>Система </a:t>
            </a:r>
            <a:r>
              <a:rPr lang="ru-RU" sz="2800" b="1" dirty="0" err="1">
                <a:latin typeface="Helvetica Neue"/>
              </a:rPr>
              <a:t>моніторингу</a:t>
            </a:r>
            <a:r>
              <a:rPr lang="ru-RU" sz="2800" b="1" dirty="0">
                <a:latin typeface="Helvetica Neue"/>
              </a:rPr>
              <a:t> </a:t>
            </a:r>
            <a:r>
              <a:rPr lang="ru-RU" sz="2800" b="1" dirty="0" smtClean="0">
                <a:latin typeface="Helvetica Neue"/>
              </a:rPr>
              <a:t>«</a:t>
            </a:r>
            <a:r>
              <a:rPr lang="ru-RU" sz="2800" b="1" dirty="0" err="1">
                <a:latin typeface="Helvetica Neue"/>
              </a:rPr>
              <a:t>Медіатека</a:t>
            </a:r>
            <a:r>
              <a:rPr lang="ru-RU" sz="2800" b="1" dirty="0" smtClean="0">
                <a:latin typeface="Helvetica Neue"/>
              </a:rPr>
              <a:t>»</a:t>
            </a:r>
          </a:p>
          <a:p>
            <a:r>
              <a:rPr lang="ru-RU" sz="2800" dirty="0" err="1" smtClean="0">
                <a:latin typeface="Helvetica Neue"/>
              </a:rPr>
              <a:t>понад</a:t>
            </a:r>
            <a:r>
              <a:rPr lang="ru-RU" sz="2800" dirty="0" smtClean="0">
                <a:latin typeface="Helvetica Neue"/>
              </a:rPr>
              <a:t> </a:t>
            </a:r>
            <a:r>
              <a:rPr lang="ru-RU" sz="2800" dirty="0">
                <a:latin typeface="Helvetica Neue"/>
              </a:rPr>
              <a:t>13 млн. </a:t>
            </a:r>
            <a:r>
              <a:rPr lang="ru-RU" sz="2800" dirty="0" err="1" smtClean="0">
                <a:latin typeface="Helvetica Neue"/>
              </a:rPr>
              <a:t>повідомлень</a:t>
            </a:r>
            <a:r>
              <a:rPr lang="ru-RU" sz="2800" dirty="0" smtClean="0">
                <a:latin typeface="Helvetica Neue"/>
              </a:rPr>
              <a:t>: </a:t>
            </a:r>
            <a:r>
              <a:rPr lang="ru-RU" sz="2800" dirty="0" err="1" smtClean="0">
                <a:latin typeface="Helvetica Neue"/>
              </a:rPr>
              <a:t>стенограми</a:t>
            </a:r>
            <a:r>
              <a:rPr lang="ru-RU" sz="2800" dirty="0" smtClean="0">
                <a:latin typeface="Helvetica Neue"/>
              </a:rPr>
              <a:t> ТБ та </a:t>
            </a:r>
            <a:r>
              <a:rPr lang="ru-RU" sz="2800" dirty="0" err="1" smtClean="0">
                <a:latin typeface="Helvetica Neue"/>
              </a:rPr>
              <a:t>радіо</a:t>
            </a:r>
            <a:r>
              <a:rPr lang="ru-RU" sz="2800" dirty="0">
                <a:latin typeface="Helvetica Neue"/>
              </a:rPr>
              <a:t>, </a:t>
            </a:r>
            <a:r>
              <a:rPr lang="ru-RU" sz="2800" dirty="0" err="1" smtClean="0">
                <a:latin typeface="Helvetica Neue"/>
              </a:rPr>
              <a:t>друковані</a:t>
            </a:r>
            <a:r>
              <a:rPr lang="ru-RU" sz="2800" dirty="0" smtClean="0">
                <a:latin typeface="Helvetica Neue"/>
              </a:rPr>
              <a:t> </a:t>
            </a:r>
            <a:r>
              <a:rPr lang="ru-RU" sz="2800" dirty="0">
                <a:latin typeface="Helvetica Neue"/>
              </a:rPr>
              <a:t>ЗМІ, </a:t>
            </a:r>
            <a:r>
              <a:rPr lang="en-US" sz="2800" dirty="0" smtClean="0">
                <a:latin typeface="Helvetica Neue"/>
              </a:rPr>
              <a:t>Facebook</a:t>
            </a:r>
            <a:r>
              <a:rPr lang="en-US" sz="2800" dirty="0">
                <a:latin typeface="Helvetica Neue"/>
              </a:rPr>
              <a:t>, </a:t>
            </a:r>
            <a:r>
              <a:rPr lang="uk-UA" sz="2800" dirty="0" smtClean="0">
                <a:latin typeface="Helvetica Neue"/>
              </a:rPr>
              <a:t>і</a:t>
            </a:r>
            <a:r>
              <a:rPr lang="ru-RU" sz="2800" dirty="0" err="1" smtClean="0">
                <a:latin typeface="Helvetica Neue"/>
              </a:rPr>
              <a:t>нтернет</a:t>
            </a:r>
            <a:r>
              <a:rPr lang="ru-RU" sz="2800" dirty="0" smtClean="0">
                <a:latin typeface="Helvetica Neue"/>
              </a:rPr>
              <a:t> </a:t>
            </a:r>
            <a:r>
              <a:rPr lang="ru-RU" sz="2800" dirty="0" err="1">
                <a:latin typeface="Helvetica Neue"/>
              </a:rPr>
              <a:t>медіа</a:t>
            </a:r>
            <a:r>
              <a:rPr lang="ru-RU" sz="2800" dirty="0">
                <a:latin typeface="Helvetica Neue"/>
              </a:rPr>
              <a:t> та </a:t>
            </a:r>
            <a:r>
              <a:rPr lang="ru-RU" sz="2800" dirty="0" err="1" smtClean="0">
                <a:latin typeface="Helvetica Neue"/>
              </a:rPr>
              <a:t>інформагентства</a:t>
            </a:r>
            <a:r>
              <a:rPr lang="ru-RU" sz="2800" dirty="0" smtClean="0">
                <a:latin typeface="Helvetica Neue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01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Результати дослідження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8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331" y="300318"/>
            <a:ext cx="9846468" cy="1075831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Робоче визначення дослідницького осередку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524" y="1872298"/>
            <a:ext cx="10201275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dirty="0">
                <a:latin typeface="Trebuchet MS" panose="020B0603020202020204" pitchFamily="34" charset="0"/>
              </a:rPr>
              <a:t>Установи, </a:t>
            </a:r>
            <a:r>
              <a:rPr lang="uk-UA" sz="3200" dirty="0" smtClean="0">
                <a:latin typeface="Trebuchet MS" panose="020B0603020202020204" pitchFamily="34" charset="0"/>
              </a:rPr>
              <a:t>чия </a:t>
            </a:r>
            <a:r>
              <a:rPr lang="uk-UA" sz="3200" i="1" dirty="0" smtClean="0">
                <a:latin typeface="Trebuchet MS" panose="020B0603020202020204" pitchFamily="34" charset="0"/>
              </a:rPr>
              <a:t>головна</a:t>
            </a:r>
            <a:r>
              <a:rPr lang="uk-UA" sz="3200" dirty="0" smtClean="0">
                <a:latin typeface="Trebuchet MS" panose="020B0603020202020204" pitchFamily="34" charset="0"/>
              </a:rPr>
              <a:t> діяльність — </a:t>
            </a:r>
            <a:r>
              <a:rPr lang="uk-UA" sz="3200" i="1" dirty="0" smtClean="0">
                <a:latin typeface="Trebuchet MS" panose="020B0603020202020204" pitchFamily="34" charset="0"/>
              </a:rPr>
              <a:t>дослідження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uk-UA" sz="3200" dirty="0">
                <a:latin typeface="Trebuchet MS" panose="020B0603020202020204" pitchFamily="34" charset="0"/>
              </a:rPr>
              <a:t>з метою покращення </a:t>
            </a:r>
            <a:r>
              <a:rPr lang="uk-UA" sz="3200" dirty="0" smtClean="0">
                <a:latin typeface="Trebuchet MS" panose="020B0603020202020204" pitchFamily="34" charset="0"/>
              </a:rPr>
              <a:t>рішень державного </a:t>
            </a:r>
            <a:r>
              <a:rPr lang="uk-UA" sz="3200" dirty="0">
                <a:latin typeface="Trebuchet MS" panose="020B0603020202020204" pitchFamily="34" charset="0"/>
              </a:rPr>
              <a:t>управління</a:t>
            </a:r>
          </a:p>
          <a:p>
            <a:pPr marL="0" indent="0">
              <a:buNone/>
            </a:pPr>
            <a:endParaRPr lang="uk-UA" sz="1000" dirty="0">
              <a:latin typeface="Trebuchet MS" panose="020B0603020202020204" pitchFamily="34" charset="0"/>
            </a:endParaRPr>
          </a:p>
          <a:p>
            <a:pPr marL="682625" indent="-334963"/>
            <a:r>
              <a:rPr lang="uk-UA" sz="3200" dirty="0">
                <a:latin typeface="Trebuchet MS" panose="020B0603020202020204" pitchFamily="34" charset="0"/>
              </a:rPr>
              <a:t>Не залежно від форми власності (НІСД)</a:t>
            </a:r>
          </a:p>
          <a:p>
            <a:pPr marL="682625" indent="-334963"/>
            <a:r>
              <a:rPr lang="uk-UA" sz="3200" dirty="0">
                <a:latin typeface="Trebuchet MS" panose="020B0603020202020204" pitchFamily="34" charset="0"/>
              </a:rPr>
              <a:t>Не </a:t>
            </a:r>
            <a:r>
              <a:rPr lang="uk-UA" sz="3200" dirty="0" smtClean="0">
                <a:latin typeface="Trebuchet MS" panose="020B0603020202020204" pitchFamily="34" charset="0"/>
              </a:rPr>
              <a:t>залежно, чи це власні дослідження </a:t>
            </a:r>
            <a:r>
              <a:rPr lang="en-US" sz="3200" dirty="0" smtClean="0">
                <a:latin typeface="Trebuchet MS" panose="020B0603020202020204" pitchFamily="34" charset="0"/>
              </a:rPr>
              <a:t>(</a:t>
            </a:r>
            <a:r>
              <a:rPr lang="en-US" sz="3200" dirty="0" err="1" smtClean="0">
                <a:latin typeface="Trebuchet MS" panose="020B0603020202020204" pitchFamily="34" charset="0"/>
              </a:rPr>
              <a:t>VoxUkraine</a:t>
            </a:r>
            <a:r>
              <a:rPr lang="uk-UA" sz="3200" dirty="0" smtClean="0">
                <a:latin typeface="Trebuchet MS" panose="020B0603020202020204" pitchFamily="34" charset="0"/>
              </a:rPr>
              <a:t>, РПР</a:t>
            </a:r>
            <a:r>
              <a:rPr lang="en-US" sz="3200" dirty="0" smtClean="0">
                <a:latin typeface="Trebuchet MS" panose="020B0603020202020204" pitchFamily="34" charset="0"/>
              </a:rPr>
              <a:t>)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682625" indent="-334963"/>
            <a:r>
              <a:rPr lang="uk-UA" sz="3200" dirty="0">
                <a:latin typeface="Trebuchet MS" panose="020B0603020202020204" pitchFamily="34" charset="0"/>
              </a:rPr>
              <a:t>Не залежно від </a:t>
            </a:r>
            <a:r>
              <a:rPr lang="uk-UA" sz="3200" dirty="0" smtClean="0">
                <a:latin typeface="Trebuchet MS" panose="020B0603020202020204" pitchFamily="34" charset="0"/>
              </a:rPr>
              <a:t>юридичного статусу </a:t>
            </a:r>
            <a:r>
              <a:rPr lang="en-US" sz="3200" dirty="0" smtClean="0">
                <a:latin typeface="Trebuchet MS" panose="020B0603020202020204" pitchFamily="34" charset="0"/>
              </a:rPr>
              <a:t>(</a:t>
            </a:r>
            <a:r>
              <a:rPr lang="uk-UA" sz="3200" dirty="0">
                <a:latin typeface="Trebuchet MS" panose="020B0603020202020204" pitchFamily="34" charset="0"/>
              </a:rPr>
              <a:t>РПР</a:t>
            </a:r>
            <a:r>
              <a:rPr lang="uk-UA" sz="3200" dirty="0" smtClean="0">
                <a:latin typeface="Trebuchet MS" panose="020B0603020202020204" pitchFamily="34" charset="0"/>
              </a:rPr>
              <a:t>)</a:t>
            </a:r>
          </a:p>
          <a:p>
            <a:pPr marL="682625" indent="-334963"/>
            <a:r>
              <a:rPr lang="uk-UA" sz="2600" dirty="0" smtClean="0">
                <a:latin typeface="Trebuchet MS" panose="020B0603020202020204" pitchFamily="34" charset="0"/>
              </a:rPr>
              <a:t>Анти-приклад: ЦПК, Центр досліджень визвольного руху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682625" indent="-334963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513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513" y="343488"/>
            <a:ext cx="10018713" cy="866334"/>
          </a:xfrm>
        </p:spPr>
        <p:txBody>
          <a:bodyPr/>
          <a:lstStyle/>
          <a:p>
            <a:r>
              <a:rPr lang="uk-UA" dirty="0" smtClean="0">
                <a:latin typeface="Trebuchet MS" panose="020B0603020202020204" pitchFamily="34" charset="0"/>
              </a:rPr>
              <a:t>Число </a:t>
            </a:r>
            <a:r>
              <a:rPr lang="uk-UA" dirty="0">
                <a:latin typeface="Trebuchet MS" panose="020B0603020202020204" pitchFamily="34" charset="0"/>
              </a:rPr>
              <a:t>згадувань</a:t>
            </a:r>
            <a:r>
              <a:rPr lang="uk-UA" dirty="0" smtClean="0">
                <a:latin typeface="Trebuchet MS" panose="020B0603020202020204" pitchFamily="34" charset="0"/>
              </a:rPr>
              <a:t> у ЗМІ за 2016 рік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277772099"/>
              </p:ext>
            </p:extLst>
          </p:nvPr>
        </p:nvGraphicFramePr>
        <p:xfrm>
          <a:off x="450166" y="1195754"/>
          <a:ext cx="11546364" cy="536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29750" y="5215462"/>
            <a:ext cx="2566780" cy="1115764"/>
          </a:xfrm>
          <a:prstGeom prst="rect">
            <a:avLst/>
          </a:prstGeom>
        </p:spPr>
      </p:pic>
      <p:pic>
        <p:nvPicPr>
          <p:cNvPr id="6" name="Рисунок 1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541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513" y="343488"/>
            <a:ext cx="10018713" cy="86633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Число цитувань у наукових виданнях (2016)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200336679"/>
              </p:ext>
            </p:extLst>
          </p:nvPr>
        </p:nvGraphicFramePr>
        <p:xfrm>
          <a:off x="228600" y="1209822"/>
          <a:ext cx="11767930" cy="535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62052" y="6208128"/>
            <a:ext cx="2544417" cy="361637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750" i="1" dirty="0" smtClean="0"/>
              <a:t>Джерело: </a:t>
            </a:r>
            <a:r>
              <a:rPr lang="en-US" sz="1750" i="1" dirty="0" smtClean="0"/>
              <a:t>Google Scholar</a:t>
            </a:r>
          </a:p>
        </p:txBody>
      </p:sp>
      <p:pic>
        <p:nvPicPr>
          <p:cNvPr id="6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2552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509</TotalTime>
  <Words>358</Words>
  <Application>Microsoft Office PowerPoint</Application>
  <PresentationFormat>Произвольный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Parallax</vt:lpstr>
      <vt:lpstr>Інформаційна потужність дослідницьких осередків України</vt:lpstr>
      <vt:lpstr>Методика «Центру світового розвитку»</vt:lpstr>
      <vt:lpstr>Слайд 3</vt:lpstr>
      <vt:lpstr>Слайд 4</vt:lpstr>
      <vt:lpstr>Слайд 5</vt:lpstr>
      <vt:lpstr>Результати дослідження</vt:lpstr>
      <vt:lpstr>Робоче визначення дослідницького осередку</vt:lpstr>
      <vt:lpstr>Число згадувань у ЗМІ за 2016 рік</vt:lpstr>
      <vt:lpstr>Число цитувань у наукових виданнях (2016)</vt:lpstr>
      <vt:lpstr> Число читачів у соціальних мережах (на кінець 2016 року)</vt:lpstr>
      <vt:lpstr> Середнє число відвідувачів сайту, (день)</vt:lpstr>
      <vt:lpstr>Підсумкова оцінка потужності</vt:lpstr>
      <vt:lpstr>Інформаційна потужність українських ДО, 2016</vt:lpstr>
      <vt:lpstr>Інформаційна потужність українських ДО, 2016 (недержавні, без РПР і VoxUkraine)</vt:lpstr>
      <vt:lpstr>Цікаві спостереження</vt:lpstr>
      <vt:lpstr>Питання для подальшого вивчення</vt:lpstr>
      <vt:lpstr>Подальші плани</vt:lpstr>
      <vt:lpstr>Дякую за увагу!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дослідницьких осередків України - 2016</dc:title>
  <dc:creator>Yevgen</dc:creator>
  <cp:lastModifiedBy>Liashenko</cp:lastModifiedBy>
  <cp:revision>52</cp:revision>
  <dcterms:created xsi:type="dcterms:W3CDTF">2017-01-21T10:16:54Z</dcterms:created>
  <dcterms:modified xsi:type="dcterms:W3CDTF">2017-03-06T14:00:11Z</dcterms:modified>
</cp:coreProperties>
</file>